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8"/>
  </p:notesMasterIdLst>
  <p:handoutMasterIdLst>
    <p:handoutMasterId r:id="rId39"/>
  </p:handoutMasterIdLst>
  <p:sldIdLst>
    <p:sldId id="744" r:id="rId2"/>
    <p:sldId id="791" r:id="rId3"/>
    <p:sldId id="925" r:id="rId4"/>
    <p:sldId id="785" r:id="rId5"/>
    <p:sldId id="926" r:id="rId6"/>
    <p:sldId id="927" r:id="rId7"/>
    <p:sldId id="786" r:id="rId8"/>
    <p:sldId id="928" r:id="rId9"/>
    <p:sldId id="746" r:id="rId10"/>
    <p:sldId id="893" r:id="rId11"/>
    <p:sldId id="745" r:id="rId12"/>
    <p:sldId id="898" r:id="rId13"/>
    <p:sldId id="901" r:id="rId14"/>
    <p:sldId id="929" r:id="rId15"/>
    <p:sldId id="930" r:id="rId16"/>
    <p:sldId id="895" r:id="rId17"/>
    <p:sldId id="896" r:id="rId18"/>
    <p:sldId id="902" r:id="rId19"/>
    <p:sldId id="937" r:id="rId20"/>
    <p:sldId id="923" r:id="rId21"/>
    <p:sldId id="909" r:id="rId22"/>
    <p:sldId id="910" r:id="rId23"/>
    <p:sldId id="907" r:id="rId24"/>
    <p:sldId id="908" r:id="rId25"/>
    <p:sldId id="932" r:id="rId26"/>
    <p:sldId id="938" r:id="rId27"/>
    <p:sldId id="935" r:id="rId28"/>
    <p:sldId id="904" r:id="rId29"/>
    <p:sldId id="939" r:id="rId30"/>
    <p:sldId id="905" r:id="rId31"/>
    <p:sldId id="943" r:id="rId32"/>
    <p:sldId id="924" r:id="rId33"/>
    <p:sldId id="945" r:id="rId34"/>
    <p:sldId id="946" r:id="rId35"/>
    <p:sldId id="944" r:id="rId36"/>
    <p:sldId id="931" r:id="rId37"/>
  </p:sldIdLst>
  <p:sldSz cx="9144000" cy="6858000" type="screen4x3"/>
  <p:notesSz cx="6858000" cy="9144000"/>
  <p:defaultTextStyle>
    <a:defPPr>
      <a:defRPr lang="en-US"/>
    </a:defPPr>
    <a:lvl1pPr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baseline="-250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baseline="-250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baseline="-250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baseline="-250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6600"/>
    <a:srgbClr val="FFCC99"/>
    <a:srgbClr val="0F4D92"/>
    <a:srgbClr val="C5D1E0"/>
    <a:srgbClr val="F3F3F3"/>
    <a:srgbClr val="FF1D19"/>
    <a:srgbClr val="FF0000"/>
    <a:srgbClr val="808081"/>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4" d="100"/>
          <a:sy n="94" d="100"/>
        </p:scale>
        <p:origin x="-480" y="-88"/>
      </p:cViewPr>
      <p:guideLst>
        <p:guide orient="horz" pos="2160"/>
        <p:guide pos="2880"/>
      </p:guideLst>
    </p:cSldViewPr>
  </p:slideViewPr>
  <p:notesTextViewPr>
    <p:cViewPr>
      <p:scale>
        <a:sx n="100" d="100"/>
        <a:sy n="100" d="100"/>
      </p:scale>
      <p:origin x="0" y="0"/>
    </p:cViewPr>
  </p:notesTextViewPr>
  <p:sorterViewPr>
    <p:cViewPr>
      <p:scale>
        <a:sx n="98" d="100"/>
        <a:sy n="98" d="100"/>
      </p:scale>
      <p:origin x="0" y="2032"/>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handoutMaster" Target="handoutMasters/handoutMaster1.xml"/><Relationship Id="rId40" Type="http://schemas.openxmlformats.org/officeDocument/2006/relationships/printerSettings" Target="printerSettings/printerSettings1.bin"/><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462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a:effectLst>
                  <a:outerShdw blurRad="38100" dist="38100" dir="2700000" algn="tl">
                    <a:srgbClr val="DDDDDD"/>
                  </a:outerShdw>
                </a:effectLst>
              </a:defRPr>
            </a:lvl1pPr>
          </a:lstStyle>
          <a:p>
            <a:pPr>
              <a:defRPr/>
            </a:pPr>
            <a:endParaRPr lang="en-US"/>
          </a:p>
        </p:txBody>
      </p:sp>
      <p:sp>
        <p:nvSpPr>
          <p:cNvPr id="15462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a:effectLst>
                  <a:outerShdw blurRad="38100" dist="38100" dir="2700000" algn="tl">
                    <a:srgbClr val="DDDDDD"/>
                  </a:outerShdw>
                </a:effectLst>
              </a:defRPr>
            </a:lvl1pPr>
          </a:lstStyle>
          <a:p>
            <a:pPr>
              <a:defRPr/>
            </a:pPr>
            <a:endParaRPr lang="en-US"/>
          </a:p>
        </p:txBody>
      </p:sp>
      <p:sp>
        <p:nvSpPr>
          <p:cNvPr id="15462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a:effectLst>
                  <a:outerShdw blurRad="38100" dist="38100" dir="2700000" algn="tl">
                    <a:srgbClr val="DDDDDD"/>
                  </a:outerShdw>
                </a:effectLst>
              </a:defRPr>
            </a:lvl1pPr>
          </a:lstStyle>
          <a:p>
            <a:pPr>
              <a:defRPr/>
            </a:pPr>
            <a:endParaRPr lang="en-US"/>
          </a:p>
        </p:txBody>
      </p:sp>
      <p:sp>
        <p:nvSpPr>
          <p:cNvPr id="15462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a:effectLst>
                  <a:outerShdw blurRad="38100" dist="38100" dir="2700000" algn="tl">
                    <a:srgbClr val="DDDDDD"/>
                  </a:outerShdw>
                </a:effectLst>
              </a:defRPr>
            </a:lvl1pPr>
          </a:lstStyle>
          <a:p>
            <a:pPr>
              <a:defRPr/>
            </a:pPr>
            <a:fld id="{5721E9F5-F346-4544-A173-003E47FC89BC}" type="slidenum">
              <a:rPr lang="en-US"/>
              <a:pPr>
                <a:defRPr/>
              </a:pPr>
              <a:t>‹#›</a:t>
            </a:fld>
            <a:endParaRPr lang="en-US"/>
          </a:p>
        </p:txBody>
      </p:sp>
    </p:spTree>
    <p:extLst>
      <p:ext uri="{BB962C8B-B14F-4D97-AF65-F5344CB8AC3E}">
        <p14:creationId xmlns:p14="http://schemas.microsoft.com/office/powerpoint/2010/main" val="1189127444"/>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baseline="0">
                <a:effectLst/>
                <a:ea typeface="ＭＳ Ｐゴシック" charset="-128"/>
                <a:cs typeface="ＭＳ Ｐゴシック" charset="-128"/>
              </a:defRPr>
            </a:lvl1pPr>
          </a:lstStyle>
          <a:p>
            <a:pPr>
              <a:defRPr/>
            </a:pPr>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baseline="0">
                <a:effectLst/>
                <a:ea typeface="ＭＳ Ｐゴシック" charset="-128"/>
                <a:cs typeface="ＭＳ Ｐゴシック" charset="-128"/>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baseline="0">
                <a:effectLst/>
                <a:ea typeface="ＭＳ Ｐゴシック" charset="-128"/>
                <a:cs typeface="ＭＳ Ｐゴシック" charset="-128"/>
              </a:defRPr>
            </a:lvl1pPr>
          </a:lstStyle>
          <a:p>
            <a:pPr>
              <a:defRPr/>
            </a:pPr>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baseline="0">
                <a:effectLst/>
              </a:defRPr>
            </a:lvl1pPr>
          </a:lstStyle>
          <a:p>
            <a:pPr>
              <a:defRPr/>
            </a:pPr>
            <a:fld id="{86487906-38C7-2948-8EF2-63BA3985CDFF}" type="slidenum">
              <a:rPr lang="en-US"/>
              <a:pPr>
                <a:defRPr/>
              </a:pPr>
              <a:t>‹#›</a:t>
            </a:fld>
            <a:endParaRPr lang="en-US"/>
          </a:p>
        </p:txBody>
      </p:sp>
    </p:spTree>
    <p:extLst>
      <p:ext uri="{BB962C8B-B14F-4D97-AF65-F5344CB8AC3E}">
        <p14:creationId xmlns:p14="http://schemas.microsoft.com/office/powerpoint/2010/main" val="536127788"/>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ＭＳ Ｐゴシック" pitchFamily="-105" charset="-128"/>
      </a:defRPr>
    </a:lvl1pPr>
    <a:lvl2pPr marL="4572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2pPr>
    <a:lvl3pPr marL="9144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3pPr>
    <a:lvl4pPr marL="13716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4pPr>
    <a:lvl5pPr marL="18288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baseline="-25000">
                <a:solidFill>
                  <a:schemeClr val="tx1"/>
                </a:solidFill>
                <a:latin typeface="Arial" charset="0"/>
                <a:ea typeface="ＭＳ Ｐゴシック" charset="0"/>
                <a:cs typeface="ＭＳ Ｐゴシック" charset="0"/>
              </a:defRPr>
            </a:lvl1pPr>
            <a:lvl2pPr marL="742950" indent="-285750" eaLnBrk="0" hangingPunct="0">
              <a:defRPr sz="2400" baseline="-25000">
                <a:solidFill>
                  <a:schemeClr val="tx1"/>
                </a:solidFill>
                <a:latin typeface="Arial" charset="0"/>
                <a:ea typeface="ＭＳ Ｐゴシック" charset="0"/>
              </a:defRPr>
            </a:lvl2pPr>
            <a:lvl3pPr marL="1143000" indent="-228600" eaLnBrk="0" hangingPunct="0">
              <a:defRPr sz="2400" baseline="-25000">
                <a:solidFill>
                  <a:schemeClr val="tx1"/>
                </a:solidFill>
                <a:latin typeface="Arial" charset="0"/>
                <a:ea typeface="ＭＳ Ｐゴシック" charset="0"/>
              </a:defRPr>
            </a:lvl3pPr>
            <a:lvl4pPr marL="1600200" indent="-228600" eaLnBrk="0" hangingPunct="0">
              <a:defRPr sz="2400" baseline="-25000">
                <a:solidFill>
                  <a:schemeClr val="tx1"/>
                </a:solidFill>
                <a:latin typeface="Arial" charset="0"/>
                <a:ea typeface="ＭＳ Ｐゴシック" charset="0"/>
              </a:defRPr>
            </a:lvl4pPr>
            <a:lvl5pPr marL="2057400" indent="-228600" eaLnBrk="0" hangingPunct="0">
              <a:defRPr sz="2400" baseline="-25000">
                <a:solidFill>
                  <a:schemeClr val="tx1"/>
                </a:solidFill>
                <a:latin typeface="Arial" charset="0"/>
                <a:ea typeface="ＭＳ Ｐゴシック" charset="0"/>
              </a:defRPr>
            </a:lvl5pPr>
            <a:lvl6pPr marL="2514600" indent="-228600" eaLnBrk="0" fontAlgn="base" hangingPunct="0">
              <a:spcBef>
                <a:spcPct val="0"/>
              </a:spcBef>
              <a:spcAft>
                <a:spcPct val="0"/>
              </a:spcAft>
              <a:defRPr sz="2400" baseline="-25000">
                <a:solidFill>
                  <a:schemeClr val="tx1"/>
                </a:solidFill>
                <a:latin typeface="Arial" charset="0"/>
                <a:ea typeface="ＭＳ Ｐゴシック" charset="0"/>
              </a:defRPr>
            </a:lvl6pPr>
            <a:lvl7pPr marL="2971800" indent="-228600" eaLnBrk="0" fontAlgn="base" hangingPunct="0">
              <a:spcBef>
                <a:spcPct val="0"/>
              </a:spcBef>
              <a:spcAft>
                <a:spcPct val="0"/>
              </a:spcAft>
              <a:defRPr sz="2400" baseline="-25000">
                <a:solidFill>
                  <a:schemeClr val="tx1"/>
                </a:solidFill>
                <a:latin typeface="Arial" charset="0"/>
                <a:ea typeface="ＭＳ Ｐゴシック" charset="0"/>
              </a:defRPr>
            </a:lvl7pPr>
            <a:lvl8pPr marL="3429000" indent="-228600" eaLnBrk="0" fontAlgn="base" hangingPunct="0">
              <a:spcBef>
                <a:spcPct val="0"/>
              </a:spcBef>
              <a:spcAft>
                <a:spcPct val="0"/>
              </a:spcAft>
              <a:defRPr sz="2400" baseline="-25000">
                <a:solidFill>
                  <a:schemeClr val="tx1"/>
                </a:solidFill>
                <a:latin typeface="Arial" charset="0"/>
                <a:ea typeface="ＭＳ Ｐゴシック" charset="0"/>
              </a:defRPr>
            </a:lvl8pPr>
            <a:lvl9pPr marL="3886200" indent="-228600" eaLnBrk="0" fontAlgn="base" hangingPunct="0">
              <a:spcBef>
                <a:spcPct val="0"/>
              </a:spcBef>
              <a:spcAft>
                <a:spcPct val="0"/>
              </a:spcAft>
              <a:defRPr sz="2400" baseline="-25000">
                <a:solidFill>
                  <a:schemeClr val="tx1"/>
                </a:solidFill>
                <a:latin typeface="Arial" charset="0"/>
                <a:ea typeface="ＭＳ Ｐゴシック" charset="0"/>
              </a:defRPr>
            </a:lvl9pPr>
          </a:lstStyle>
          <a:p>
            <a:fld id="{662F50D6-D15D-9D43-8078-CCA5EDDAF389}" type="slidenum">
              <a:rPr lang="en-US" sz="1200" baseline="0"/>
              <a:pPr/>
              <a:t>1</a:t>
            </a:fld>
            <a:endParaRPr lang="en-US" sz="1200" baseline="0"/>
          </a:p>
        </p:txBody>
      </p:sp>
      <p:sp>
        <p:nvSpPr>
          <p:cNvPr id="51202" name="Rectangle 2"/>
          <p:cNvSpPr>
            <a:spLocks noGrp="1" noRot="1" noChangeAspect="1" noChangeArrowheads="1"/>
          </p:cNvSpPr>
          <p:nvPr>
            <p:ph type="sldImg"/>
          </p:nvPr>
        </p:nvSpPr>
        <p:spPr>
          <a:solidFill>
            <a:srgbClr val="FFFFFF"/>
          </a:solidFill>
          <a:ln/>
        </p:spPr>
      </p:sp>
      <p:sp>
        <p:nvSpPr>
          <p:cNvPr id="51203"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eaLnBrk="1" hangingPunct="1"/>
            <a:endParaRPr lang="en-US" dirty="0">
              <a:latin typeface="Arial" charset="0"/>
              <a:ea typeface="ＭＳ Ｐゴシック" charset="0"/>
              <a:cs typeface="ＭＳ Ｐゴシック"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pPr>
              <a:spcBef>
                <a:spcPct val="0"/>
              </a:spcBef>
              <a:buNone/>
            </a:pPr>
            <a:r>
              <a:rPr lang="ja-JP" altLang="en-US" sz="2000" i="1" baseline="0" dirty="0" smtClean="0"/>
              <a:t>“</a:t>
            </a:r>
            <a:r>
              <a:rPr lang="en-US" altLang="ja-JP" sz="2000" i="1" baseline="0" dirty="0" smtClean="0">
                <a:cs typeface="Helvetica Neue Light" charset="0"/>
              </a:rPr>
              <a:t>The cost to operate networks is too high and growing too fast and you can</a:t>
            </a:r>
            <a:r>
              <a:rPr lang="en-US" altLang="ja-JP" sz="2000" i="1" baseline="0" dirty="0" smtClean="0"/>
              <a:t>’</a:t>
            </a:r>
            <a:r>
              <a:rPr lang="en-US" altLang="ja-JP" sz="2000" i="1" baseline="0" dirty="0" smtClean="0">
                <a:cs typeface="Helvetica Neue Light" charset="0"/>
              </a:rPr>
              <a:t>t find enough people to manage these things anymore. It</a:t>
            </a:r>
            <a:r>
              <a:rPr lang="en-US" altLang="ja-JP" sz="2000" i="1" baseline="0" dirty="0" smtClean="0"/>
              <a:t>’</a:t>
            </a:r>
            <a:r>
              <a:rPr lang="en-US" altLang="ja-JP" sz="2000" i="1" baseline="0" dirty="0" smtClean="0">
                <a:cs typeface="Helvetica Neue Light" charset="0"/>
              </a:rPr>
              <a:t>s time for change.</a:t>
            </a:r>
            <a:r>
              <a:rPr lang="ja-JP" altLang="en-US" sz="2000" i="1" baseline="0" dirty="0" smtClean="0"/>
              <a:t>”</a:t>
            </a:r>
            <a:r>
              <a:rPr lang="en-US" altLang="ja-JP" sz="2000" i="1" baseline="0" dirty="0" smtClean="0">
                <a:cs typeface="Helvetica Neue Light" charset="0"/>
              </a:rPr>
              <a:t>                          </a:t>
            </a:r>
            <a:r>
              <a:rPr lang="en-US" altLang="ja-JP" sz="1600" i="1" baseline="0" dirty="0" smtClean="0">
                <a:cs typeface="Helvetica Neue Light" charset="0"/>
              </a:rPr>
              <a:t>-- </a:t>
            </a:r>
            <a:r>
              <a:rPr lang="en-US" sz="1600" baseline="0" dirty="0" smtClean="0">
                <a:cs typeface="Helvetica Neue Light" charset="0"/>
              </a:rPr>
              <a:t>Nick </a:t>
            </a:r>
            <a:r>
              <a:rPr lang="en-US" sz="1600" baseline="0" dirty="0" err="1" smtClean="0">
                <a:cs typeface="Helvetica Neue Light" charset="0"/>
              </a:rPr>
              <a:t>Lippis</a:t>
            </a:r>
            <a:r>
              <a:rPr lang="en-US" sz="1600" baseline="0" dirty="0" smtClean="0">
                <a:cs typeface="Helvetica Neue Light" charset="0"/>
              </a:rPr>
              <a:t>, ONUG /Fidelity, 2013</a:t>
            </a:r>
            <a:r>
              <a:rPr lang="en-GB" altLang="en-US" sz="1600" b="1" baseline="0" dirty="0" smtClean="0">
                <a:latin typeface="Arial" panose="020B0604020202020204" pitchFamily="34" charset="0"/>
              </a:rPr>
              <a:t> </a:t>
            </a:r>
          </a:p>
          <a:p>
            <a:pPr>
              <a:spcBef>
                <a:spcPct val="0"/>
              </a:spcBef>
              <a:buNone/>
            </a:pPr>
            <a:endParaRPr lang="en-GB" altLang="en-US" sz="2000" b="1" baseline="0" dirty="0" smtClean="0">
              <a:latin typeface="Arial" panose="020B0604020202020204" pitchFamily="34" charset="0"/>
            </a:endParaRPr>
          </a:p>
          <a:p>
            <a:endParaRPr lang="en-US" sz="2000" dirty="0" smtClean="0"/>
          </a:p>
          <a:p>
            <a:r>
              <a:rPr lang="en-US" sz="2000" dirty="0" smtClean="0"/>
              <a:t>To appeal to companies looking for more highly customized systems, Cisco has also opened up its software to programmers in new ways, making it easier for clients to write their own apps for Cisco products. </a:t>
            </a:r>
          </a:p>
          <a:p>
            <a:pPr marL="342900" indent="-342900">
              <a:buFontTx/>
              <a:buChar char="-"/>
            </a:pPr>
            <a:r>
              <a:rPr lang="en-US" sz="2000" dirty="0" smtClean="0"/>
              <a:t>http://</a:t>
            </a:r>
            <a:r>
              <a:rPr lang="en-US" sz="2000" dirty="0" err="1" smtClean="0"/>
              <a:t>www.bloomberg.com</a:t>
            </a:r>
            <a:r>
              <a:rPr lang="en-US" sz="2000" dirty="0" smtClean="0"/>
              <a:t>/news/articles/2015-11-05/cisco-s-new-</a:t>
            </a:r>
            <a:r>
              <a:rPr lang="en-US" sz="2000" dirty="0" err="1" smtClean="0"/>
              <a:t>ceo</a:t>
            </a:r>
            <a:r>
              <a:rPr lang="en-US" sz="2000" dirty="0" smtClean="0"/>
              <a:t>-embraces-the-cloud</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2000" dirty="0"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Hide details;</a:t>
            </a:r>
            <a:r>
              <a:rPr lang="en-US" baseline="0" dirty="0" smtClean="0"/>
              <a:t> </a:t>
            </a:r>
            <a:r>
              <a:rPr lang="en-US" dirty="0" smtClean="0"/>
              <a:t>Provide automatic optimization </a:t>
            </a:r>
          </a:p>
          <a:p>
            <a:r>
              <a:rPr lang="en-US" dirty="0" smtClean="0"/>
              <a:t>Theory: Turing machine; systems: DB/relational</a:t>
            </a:r>
            <a:r>
              <a:rPr lang="en-US" baseline="0" dirty="0" smtClean="0"/>
              <a:t> algebra; OS/Virtual memory/thread; PL: low level language to higher level languages. Networking layer architecture is abstractions for data plane. Major advance is possible if we introduce the right abstractions in the network control plane.</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12</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13</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14</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15</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16</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17</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endParaRPr lang="en-US" sz="2200" dirty="0">
              <a:latin typeface="Lucida Grande" charset="0"/>
              <a:cs typeface="Lucida Grande" charset="0"/>
              <a:sym typeface="Lucida Grande"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19</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api.onosproject.org</a:t>
            </a:r>
            <a:r>
              <a:rPr lang="en-US" dirty="0" smtClean="0"/>
              <a:t>/1.1.0/org/</a:t>
            </a:r>
            <a:r>
              <a:rPr lang="en-US" dirty="0" err="1" smtClean="0"/>
              <a:t>onosproject</a:t>
            </a:r>
            <a:r>
              <a:rPr lang="en-US" dirty="0" smtClean="0"/>
              <a:t>/store/</a:t>
            </a:r>
            <a:r>
              <a:rPr lang="en-US" dirty="0" err="1" smtClean="0"/>
              <a:t>Store.html</a:t>
            </a:r>
            <a:r>
              <a:rPr lang="en-US" dirty="0" smtClean="0"/>
              <a:t/>
            </a:r>
            <a:br>
              <a:rPr lang="en-US" dirty="0" smtClean="0"/>
            </a:br>
            <a:r>
              <a:rPr lang="en-US" dirty="0" err="1" smtClean="0"/>
              <a:t>DeviceStore</a:t>
            </a:r>
            <a:r>
              <a:rPr lang="en-US" dirty="0" smtClean="0"/>
              <a:t>, </a:t>
            </a:r>
            <a:r>
              <a:rPr lang="en-US" dirty="0" err="1" smtClean="0"/>
              <a:t>HostStore</a:t>
            </a:r>
            <a:r>
              <a:rPr lang="en-US" dirty="0" smtClean="0"/>
              <a:t>, </a:t>
            </a:r>
            <a:r>
              <a:rPr lang="en-US" dirty="0" err="1" smtClean="0"/>
              <a:t>LinkStore</a:t>
            </a:r>
            <a:r>
              <a:rPr lang="en-US" dirty="0" smtClean="0"/>
              <a:t>, </a:t>
            </a:r>
            <a:r>
              <a:rPr lang="en-US" dirty="0" err="1" smtClean="0"/>
              <a:t>TopologyStore</a:t>
            </a:r>
            <a:r>
              <a:rPr lang="en-US" dirty="0" smtClean="0"/>
              <a:t> collect</a:t>
            </a:r>
            <a:r>
              <a:rPr lang="en-US" baseline="0" dirty="0" smtClean="0"/>
              <a:t> </a:t>
            </a:r>
            <a:r>
              <a:rPr lang="en-US" dirty="0" smtClean="0"/>
              <a:t>info from below</a:t>
            </a:r>
          </a:p>
          <a:p>
            <a:r>
              <a:rPr lang="en-US" dirty="0" err="1" smtClean="0"/>
              <a:t>FlowRuleStore</a:t>
            </a:r>
            <a:r>
              <a:rPr lang="en-US" baseline="0" dirty="0" smtClean="0"/>
              <a:t> supports forwarding abstractions</a:t>
            </a:r>
          </a:p>
          <a:p>
            <a:r>
              <a:rPr lang="en-US" baseline="0" dirty="0" err="1" smtClean="0"/>
              <a:t>IntentStore</a:t>
            </a:r>
            <a:endParaRPr lang="en-US"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20</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api.onosproject.org</a:t>
            </a:r>
            <a:r>
              <a:rPr lang="en-US" dirty="0" smtClean="0"/>
              <a:t>/1.1.0/org/</a:t>
            </a:r>
            <a:r>
              <a:rPr lang="en-US" dirty="0" err="1" smtClean="0"/>
              <a:t>onosproject</a:t>
            </a:r>
            <a:r>
              <a:rPr lang="en-US" dirty="0" smtClean="0"/>
              <a:t>/store/</a:t>
            </a:r>
            <a:r>
              <a:rPr lang="en-US" dirty="0" err="1" smtClean="0"/>
              <a:t>Store.html</a:t>
            </a:r>
            <a:r>
              <a:rPr lang="en-US" dirty="0" smtClean="0"/>
              <a:t/>
            </a:r>
            <a:br>
              <a:rPr lang="en-US" dirty="0" smtClean="0"/>
            </a:br>
            <a:r>
              <a:rPr lang="en-US" dirty="0" err="1" smtClean="0"/>
              <a:t>DeviceStore</a:t>
            </a:r>
            <a:r>
              <a:rPr lang="en-US" dirty="0" smtClean="0"/>
              <a:t>, </a:t>
            </a:r>
            <a:r>
              <a:rPr lang="en-US" dirty="0" err="1" smtClean="0"/>
              <a:t>HostStore</a:t>
            </a:r>
            <a:r>
              <a:rPr lang="en-US" dirty="0" smtClean="0"/>
              <a:t>, </a:t>
            </a:r>
            <a:r>
              <a:rPr lang="en-US" dirty="0" err="1" smtClean="0"/>
              <a:t>LinkStore</a:t>
            </a:r>
            <a:r>
              <a:rPr lang="en-US" dirty="0" smtClean="0"/>
              <a:t>, </a:t>
            </a:r>
            <a:r>
              <a:rPr lang="en-US" dirty="0" err="1" smtClean="0"/>
              <a:t>TopologyStore</a:t>
            </a:r>
            <a:r>
              <a:rPr lang="en-US" dirty="0" smtClean="0"/>
              <a:t> collect</a:t>
            </a:r>
            <a:r>
              <a:rPr lang="en-US" baseline="0" dirty="0" smtClean="0"/>
              <a:t> </a:t>
            </a:r>
            <a:r>
              <a:rPr lang="en-US" dirty="0" smtClean="0"/>
              <a:t>info from below</a:t>
            </a:r>
          </a:p>
          <a:p>
            <a:r>
              <a:rPr lang="en-US" dirty="0" err="1" smtClean="0"/>
              <a:t>FlowRuleStore</a:t>
            </a:r>
            <a:r>
              <a:rPr lang="en-US" baseline="0" dirty="0" smtClean="0"/>
              <a:t> supports forwarding abstractions</a:t>
            </a:r>
          </a:p>
          <a:p>
            <a:r>
              <a:rPr lang="en-US" baseline="0" dirty="0" err="1" smtClean="0"/>
              <a:t>IntentStore</a:t>
            </a:r>
            <a:endParaRPr lang="en-US" baseline="0" dirty="0" smtClean="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21</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www.bigdatalandscape.com</a:t>
            </a:r>
            <a:r>
              <a:rPr lang="en-US" smtClean="0"/>
              <a:t>/</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22</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23</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B64518-663D-4A75-A4E4-BD5C93D9276B}" type="slidenum">
              <a:rPr lang="en-US" smtClean="0"/>
              <a:t>24</a:t>
            </a:fld>
            <a:endParaRPr lang="en-US"/>
          </a:p>
        </p:txBody>
      </p:sp>
    </p:spTree>
    <p:extLst>
      <p:ext uri="{BB962C8B-B14F-4D97-AF65-F5344CB8AC3E}">
        <p14:creationId xmlns:p14="http://schemas.microsoft.com/office/powerpoint/2010/main" val="42510361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25</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26</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FLP, Arrow’s Impossibility Theorem. Failure</a:t>
            </a:r>
            <a:r>
              <a:rPr lang="en-US" baseline="0" dirty="0" smtClean="0"/>
              <a:t> of distributed computing.</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27</a:t>
            </a:fld>
            <a:endParaRPr lang="en-US"/>
          </a:p>
        </p:txBody>
      </p:sp>
    </p:spTree>
    <p:extLst>
      <p:ext uri="{BB962C8B-B14F-4D97-AF65-F5344CB8AC3E}">
        <p14:creationId xmlns:p14="http://schemas.microsoft.com/office/powerpoint/2010/main" val="37363045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endParaRPr lang="en-US" sz="2200" dirty="0">
              <a:latin typeface="Lucida Grande" charset="0"/>
              <a:cs typeface="Lucida Grande" charset="0"/>
              <a:sym typeface="Lucida Grande"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29</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30</a:t>
            </a:fld>
            <a:endParaRPr lang="en-US"/>
          </a:p>
        </p:txBody>
      </p:sp>
    </p:spTree>
    <p:extLst>
      <p:ext uri="{BB962C8B-B14F-4D97-AF65-F5344CB8AC3E}">
        <p14:creationId xmlns:p14="http://schemas.microsoft.com/office/powerpoint/2010/main" val="6163484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31</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32</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33</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34</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35</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36</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FLP, Arrow’s Impossibility Theorem. Failure</a:t>
            </a:r>
            <a:r>
              <a:rPr lang="en-US" baseline="0" dirty="0" smtClean="0"/>
              <a:t> of distributed computing.</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4</a:t>
            </a:fld>
            <a:endParaRPr lang="en-US"/>
          </a:p>
        </p:txBody>
      </p:sp>
    </p:spTree>
    <p:extLst>
      <p:ext uri="{BB962C8B-B14F-4D97-AF65-F5344CB8AC3E}">
        <p14:creationId xmlns:p14="http://schemas.microsoft.com/office/powerpoint/2010/main" val="3736304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FLP, Arrow’s Impossibility Theorem. Failure</a:t>
            </a:r>
            <a:r>
              <a:rPr lang="en-US" baseline="0" dirty="0" smtClean="0"/>
              <a:t> of distributed computing.</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5</a:t>
            </a:fld>
            <a:endParaRPr lang="en-US"/>
          </a:p>
        </p:txBody>
      </p:sp>
    </p:spTree>
    <p:extLst>
      <p:ext uri="{BB962C8B-B14F-4D97-AF65-F5344CB8AC3E}">
        <p14:creationId xmlns:p14="http://schemas.microsoft.com/office/powerpoint/2010/main" val="3736304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FLP, Arrow’s Impossibility Theorem. Failure</a:t>
            </a:r>
            <a:r>
              <a:rPr lang="en-US" baseline="0" dirty="0" smtClean="0"/>
              <a:t> of distributed computing.</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6</a:t>
            </a:fld>
            <a:endParaRPr lang="en-US"/>
          </a:p>
        </p:txBody>
      </p:sp>
    </p:spTree>
    <p:extLst>
      <p:ext uri="{BB962C8B-B14F-4D97-AF65-F5344CB8AC3E}">
        <p14:creationId xmlns:p14="http://schemas.microsoft.com/office/powerpoint/2010/main" val="37363045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FLP, Arrow’s Impossibility Theorem. Failure</a:t>
            </a:r>
            <a:r>
              <a:rPr lang="en-US" baseline="0" dirty="0" smtClean="0"/>
              <a:t> of distributed computing.</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8</a:t>
            </a:fld>
            <a:endParaRPr lang="en-US"/>
          </a:p>
        </p:txBody>
      </p:sp>
    </p:spTree>
    <p:extLst>
      <p:ext uri="{BB962C8B-B14F-4D97-AF65-F5344CB8AC3E}">
        <p14:creationId xmlns:p14="http://schemas.microsoft.com/office/powerpoint/2010/main" val="3736304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err="1" smtClean="0"/>
              <a:t>为啥呢？因为total</a:t>
            </a:r>
            <a:r>
              <a:rPr lang="en-US" sz="1200" dirty="0" smtClean="0"/>
              <a:t> ownership cost少。1. 我server买了，3年合同以后可以自行切换。前三年load </a:t>
            </a:r>
            <a:r>
              <a:rPr lang="en-US" sz="1200" dirty="0" err="1" smtClean="0"/>
              <a:t>cisco的virtual</a:t>
            </a:r>
            <a:r>
              <a:rPr lang="en-US" sz="1200" dirty="0" smtClean="0"/>
              <a:t> </a:t>
            </a:r>
            <a:r>
              <a:rPr lang="en-US" sz="1200" dirty="0" err="1" smtClean="0"/>
              <a:t>router，后三年load</a:t>
            </a:r>
            <a:r>
              <a:rPr lang="en-US" sz="1200" dirty="0" smtClean="0"/>
              <a:t> </a:t>
            </a:r>
            <a:r>
              <a:rPr lang="en-US" sz="1200" dirty="0" err="1" smtClean="0"/>
              <a:t>juniper的virtual</a:t>
            </a:r>
            <a:r>
              <a:rPr lang="en-US" sz="1200" dirty="0" smtClean="0"/>
              <a:t> </a:t>
            </a:r>
            <a:r>
              <a:rPr lang="en-US" sz="1200" dirty="0" err="1" smtClean="0"/>
              <a:t>switch。再过三年load</a:t>
            </a:r>
            <a:r>
              <a:rPr lang="en-US" sz="1200" dirty="0" smtClean="0"/>
              <a:t> </a:t>
            </a:r>
            <a:r>
              <a:rPr lang="en-US" sz="1200" dirty="0" err="1" smtClean="0"/>
              <a:t>palo</a:t>
            </a:r>
            <a:r>
              <a:rPr lang="en-US" sz="1200" dirty="0" smtClean="0"/>
              <a:t> </a:t>
            </a:r>
            <a:r>
              <a:rPr lang="en-US" sz="1200" dirty="0" err="1" smtClean="0"/>
              <a:t>alto的virutal</a:t>
            </a:r>
            <a:r>
              <a:rPr lang="en-US" sz="1200" dirty="0" smtClean="0"/>
              <a:t> firewall 2. </a:t>
            </a:r>
            <a:r>
              <a:rPr lang="en-US" sz="1200" dirty="0" err="1" smtClean="0"/>
              <a:t>设备performance更新，只需要换低层硬件，就可以扩展</a:t>
            </a:r>
            <a:r>
              <a:rPr lang="en-US" sz="1200" dirty="0" smtClean="0"/>
              <a:t/>
            </a:r>
            <a:br>
              <a:rPr lang="en-US" sz="1200" dirty="0" smtClean="0"/>
            </a:br>
            <a:endParaRPr lang="en-US"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dirty="0" smtClean="0"/>
          </a:p>
          <a:p>
            <a:r>
              <a:rPr lang="en-US" sz="2800" dirty="0" smtClean="0"/>
              <a:t>Router, switch, firewall merge</a:t>
            </a:r>
          </a:p>
          <a:p>
            <a:pPr lvl="1"/>
            <a:r>
              <a:rPr lang="en-US" sz="2400" dirty="0" smtClean="0"/>
              <a:t>Server + software, which include Router, Switch, FT</a:t>
            </a:r>
          </a:p>
          <a:p>
            <a:r>
              <a:rPr lang="en-US" sz="2800" dirty="0" smtClean="0"/>
              <a:t>DC -&gt; Cloud</a:t>
            </a:r>
          </a:p>
          <a:p>
            <a:pPr lvl="1"/>
            <a:r>
              <a:rPr lang="en-US" sz="2400" dirty="0" smtClean="0"/>
              <a:t>ENT switch reducing; Cloud increasing</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smtClean="0"/>
              <a:t/>
            </a:r>
            <a:br>
              <a:rPr lang="en-US" sz="1200" dirty="0" smtClean="0"/>
            </a:br>
            <a:r>
              <a:rPr lang="en-US" sz="1200" dirty="0" smtClean="0"/>
              <a:t>There are more virtual ports than physical ports, where the virtual ports are controlled by x86 software. Where software erodes hardware</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9</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small (fewer than 1k hosts), medium (1k-10k hosts), large (10k-100k hosts), and</a:t>
            </a:r>
          </a:p>
          <a:p>
            <a:r>
              <a:rPr lang="en-US" dirty="0" smtClean="0"/>
              <a:t>very large (more than 100k hosts) enterprise network</a:t>
            </a:r>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10</a:t>
            </a:fld>
            <a:endParaRPr lang="en-US"/>
          </a:p>
        </p:txBody>
      </p:sp>
    </p:spTree>
    <p:extLst>
      <p:ext uri="{BB962C8B-B14F-4D97-AF65-F5344CB8AC3E}">
        <p14:creationId xmlns:p14="http://schemas.microsoft.com/office/powerpoint/2010/main" val="3854090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C7131E5B-00C3-0745-B9A8-94A27EBE9C2C}" type="slidenum">
              <a:rPr lang="en-US"/>
              <a:pPr>
                <a:defRPr/>
              </a:pPr>
              <a:t>‹#›</a:t>
            </a:fld>
            <a:endParaRPr lang="en-US">
              <a:solidFill>
                <a:schemeClr val="bg2"/>
              </a:solidFill>
            </a:endParaRPr>
          </a:p>
        </p:txBody>
      </p:sp>
    </p:spTree>
    <p:extLst>
      <p:ext uri="{BB962C8B-B14F-4D97-AF65-F5344CB8AC3E}">
        <p14:creationId xmlns:p14="http://schemas.microsoft.com/office/powerpoint/2010/main" val="16697235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72D7EECA-1C83-6C45-83D6-4D079D0FAF5C}" type="slidenum">
              <a:rPr lang="en-US"/>
              <a:pPr>
                <a:defRPr/>
              </a:pPr>
              <a:t>‹#›</a:t>
            </a:fld>
            <a:endParaRPr lang="en-US">
              <a:solidFill>
                <a:schemeClr val="bg2"/>
              </a:solidFill>
            </a:endParaRPr>
          </a:p>
        </p:txBody>
      </p:sp>
    </p:spTree>
    <p:extLst>
      <p:ext uri="{BB962C8B-B14F-4D97-AF65-F5344CB8AC3E}">
        <p14:creationId xmlns:p14="http://schemas.microsoft.com/office/powerpoint/2010/main" val="25000560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9100" y="76200"/>
            <a:ext cx="2212975" cy="6248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5413" y="76200"/>
            <a:ext cx="6491287" cy="6248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9AC140D7-3C71-1742-AEFB-F5B5412C9B00}" type="slidenum">
              <a:rPr lang="en-US"/>
              <a:pPr>
                <a:defRPr/>
              </a:pPr>
              <a:t>‹#›</a:t>
            </a:fld>
            <a:endParaRPr lang="en-US">
              <a:solidFill>
                <a:schemeClr val="bg2"/>
              </a:solidFill>
            </a:endParaRPr>
          </a:p>
        </p:txBody>
      </p:sp>
    </p:spTree>
    <p:extLst>
      <p:ext uri="{BB962C8B-B14F-4D97-AF65-F5344CB8AC3E}">
        <p14:creationId xmlns:p14="http://schemas.microsoft.com/office/powerpoint/2010/main" val="2399677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a:xfrm>
            <a:off x="128588" y="6400800"/>
            <a:ext cx="1905000" cy="304800"/>
          </a:xfrm>
        </p:spPr>
        <p:txBody>
          <a:bodyPr/>
          <a:lstStyle>
            <a:lvl1pPr>
              <a:defRPr/>
            </a:lvl1pPr>
          </a:lstStyle>
          <a:p>
            <a:pPr>
              <a:defRPr/>
            </a:pPr>
            <a:fld id="{65C94A1E-3510-F44F-BED8-FBEFB14C5091}" type="slidenum">
              <a:rPr lang="en-US"/>
              <a:pPr>
                <a:defRPr/>
              </a:pPr>
              <a:t>‹#›</a:t>
            </a:fld>
            <a:endParaRPr lang="en-US">
              <a:solidFill>
                <a:schemeClr val="bg2"/>
              </a:solidFill>
            </a:endParaRPr>
          </a:p>
        </p:txBody>
      </p:sp>
    </p:spTree>
    <p:extLst>
      <p:ext uri="{BB962C8B-B14F-4D97-AF65-F5344CB8AC3E}">
        <p14:creationId xmlns:p14="http://schemas.microsoft.com/office/powerpoint/2010/main" val="2091197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164B0F64-89EF-7A42-892D-484BAB952423}" type="slidenum">
              <a:rPr lang="en-US"/>
              <a:pPr>
                <a:defRPr/>
              </a:pPr>
              <a:t>‹#›</a:t>
            </a:fld>
            <a:endParaRPr lang="en-US">
              <a:solidFill>
                <a:schemeClr val="bg2"/>
              </a:solidFill>
            </a:endParaRPr>
          </a:p>
        </p:txBody>
      </p:sp>
    </p:spTree>
    <p:extLst>
      <p:ext uri="{BB962C8B-B14F-4D97-AF65-F5344CB8AC3E}">
        <p14:creationId xmlns:p14="http://schemas.microsoft.com/office/powerpoint/2010/main" val="2508059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1A3492EE-3409-4449-A1A9-21803391433C}" type="slidenum">
              <a:rPr lang="en-US"/>
              <a:pPr>
                <a:defRPr/>
              </a:pPr>
              <a:t>‹#›</a:t>
            </a:fld>
            <a:endParaRPr lang="en-US">
              <a:solidFill>
                <a:schemeClr val="bg2"/>
              </a:solidFill>
            </a:endParaRPr>
          </a:p>
        </p:txBody>
      </p:sp>
    </p:spTree>
    <p:extLst>
      <p:ext uri="{BB962C8B-B14F-4D97-AF65-F5344CB8AC3E}">
        <p14:creationId xmlns:p14="http://schemas.microsoft.com/office/powerpoint/2010/main" val="3768700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5413" y="990600"/>
            <a:ext cx="4351337" cy="533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990600"/>
            <a:ext cx="4352925" cy="533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643B7268-F349-8842-B2C6-E5D994E4AE31}" type="slidenum">
              <a:rPr lang="en-US"/>
              <a:pPr>
                <a:defRPr/>
              </a:pPr>
              <a:t>‹#›</a:t>
            </a:fld>
            <a:endParaRPr lang="en-US">
              <a:solidFill>
                <a:schemeClr val="bg2"/>
              </a:solidFill>
            </a:endParaRPr>
          </a:p>
        </p:txBody>
      </p:sp>
    </p:spTree>
    <p:extLst>
      <p:ext uri="{BB962C8B-B14F-4D97-AF65-F5344CB8AC3E}">
        <p14:creationId xmlns:p14="http://schemas.microsoft.com/office/powerpoint/2010/main" val="2011558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94E0BDCD-C9B5-0945-AF7F-3E94AA7ADACD}" type="slidenum">
              <a:rPr lang="en-US"/>
              <a:pPr>
                <a:defRPr/>
              </a:pPr>
              <a:t>‹#›</a:t>
            </a:fld>
            <a:endParaRPr lang="en-US">
              <a:solidFill>
                <a:schemeClr val="bg2"/>
              </a:solidFill>
            </a:endParaRPr>
          </a:p>
        </p:txBody>
      </p:sp>
    </p:spTree>
    <p:extLst>
      <p:ext uri="{BB962C8B-B14F-4D97-AF65-F5344CB8AC3E}">
        <p14:creationId xmlns:p14="http://schemas.microsoft.com/office/powerpoint/2010/main" val="3997318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09F64BDA-7C03-0348-A74F-EE75429B1384}" type="slidenum">
              <a:rPr lang="en-US"/>
              <a:pPr>
                <a:defRPr/>
              </a:pPr>
              <a:t>‹#›</a:t>
            </a:fld>
            <a:endParaRPr lang="en-US">
              <a:solidFill>
                <a:schemeClr val="bg2"/>
              </a:solidFill>
            </a:endParaRPr>
          </a:p>
        </p:txBody>
      </p:sp>
    </p:spTree>
    <p:extLst>
      <p:ext uri="{BB962C8B-B14F-4D97-AF65-F5344CB8AC3E}">
        <p14:creationId xmlns:p14="http://schemas.microsoft.com/office/powerpoint/2010/main" val="996688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10B5A099-68A2-044B-9162-510493F6B079}" type="slidenum">
              <a:rPr lang="en-US"/>
              <a:pPr>
                <a:defRPr/>
              </a:pPr>
              <a:t>‹#›</a:t>
            </a:fld>
            <a:endParaRPr lang="en-US">
              <a:solidFill>
                <a:schemeClr val="bg2"/>
              </a:solidFill>
            </a:endParaRPr>
          </a:p>
        </p:txBody>
      </p:sp>
    </p:spTree>
    <p:extLst>
      <p:ext uri="{BB962C8B-B14F-4D97-AF65-F5344CB8AC3E}">
        <p14:creationId xmlns:p14="http://schemas.microsoft.com/office/powerpoint/2010/main" val="2723597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D3A41906-1694-444C-9BC0-9D3A13E9E150}" type="slidenum">
              <a:rPr lang="en-US"/>
              <a:pPr>
                <a:defRPr/>
              </a:pPr>
              <a:t>‹#›</a:t>
            </a:fld>
            <a:endParaRPr lang="en-US">
              <a:solidFill>
                <a:schemeClr val="bg2"/>
              </a:solidFill>
            </a:endParaRPr>
          </a:p>
        </p:txBody>
      </p:sp>
    </p:spTree>
    <p:extLst>
      <p:ext uri="{BB962C8B-B14F-4D97-AF65-F5344CB8AC3E}">
        <p14:creationId xmlns:p14="http://schemas.microsoft.com/office/powerpoint/2010/main" val="373421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F9CB2A15-B8E4-7E4F-8BA5-A4DAD477726A}" type="slidenum">
              <a:rPr lang="en-US"/>
              <a:pPr>
                <a:defRPr/>
              </a:pPr>
              <a:t>‹#›</a:t>
            </a:fld>
            <a:endParaRPr lang="en-US">
              <a:solidFill>
                <a:schemeClr val="bg2"/>
              </a:solidFill>
            </a:endParaRPr>
          </a:p>
        </p:txBody>
      </p:sp>
    </p:spTree>
    <p:extLst>
      <p:ext uri="{BB962C8B-B14F-4D97-AF65-F5344CB8AC3E}">
        <p14:creationId xmlns:p14="http://schemas.microsoft.com/office/powerpoint/2010/main" val="375248288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9144000" cy="804863"/>
          </a:xfrm>
          <a:prstGeom prst="rect">
            <a:avLst/>
          </a:prstGeom>
          <a:solidFill>
            <a:srgbClr val="0F4D92"/>
          </a:solidFill>
          <a:ln w="9525" cap="flat" cmpd="sng" algn="ctr">
            <a:solidFill>
              <a:schemeClr val="tx1">
                <a:lumMod val="50000"/>
                <a:lumOff val="50000"/>
              </a:schemeClr>
            </a:solidFill>
            <a:prstDash val="solid"/>
            <a:round/>
            <a:headEnd type="none" w="med" len="med"/>
            <a:tailEnd type="none" w="med" len="med"/>
          </a:ln>
          <a:effectLst/>
        </p:spPr>
        <p:txBody>
          <a:bodyPr/>
          <a:lstStyle/>
          <a:p>
            <a:pPr eaLnBrk="0" hangingPunct="0">
              <a:defRPr/>
            </a:pPr>
            <a:endParaRPr lang="en-US">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026" name="Rectangle 2"/>
          <p:cNvSpPr>
            <a:spLocks noGrp="1" noChangeArrowheads="1"/>
          </p:cNvSpPr>
          <p:nvPr>
            <p:ph type="title"/>
          </p:nvPr>
        </p:nvSpPr>
        <p:spPr bwMode="auto">
          <a:xfrm>
            <a:off x="256874" y="85614"/>
            <a:ext cx="8562466" cy="685800"/>
          </a:xfrm>
          <a:prstGeom prst="rect">
            <a:avLst/>
          </a:prstGeom>
          <a:noFill/>
          <a:ln w="9525">
            <a:noFill/>
            <a:miter lim="800000"/>
            <a:headEnd/>
            <a:tailEnd/>
          </a:ln>
          <a:effectLst>
            <a:outerShdw blurRad="25400" dist="12700" dir="2700000" algn="ctr" rotWithShape="0">
              <a:srgbClr val="000000">
                <a:alpha val="25000"/>
              </a:srgbClr>
            </a:outerShdw>
          </a:effectLst>
        </p:spPr>
        <p:txBody>
          <a:bodyPr vert="horz" wrap="square" lIns="91440" tIns="45720" rIns="91440" bIns="45720" numCol="1" anchor="ctr" anchorCtr="0" compatLnSpc="1">
            <a:prstTxWarp prst="textNoShape">
              <a:avLst/>
            </a:prstTxWarp>
          </a:bodyPr>
          <a:lstStyle/>
          <a:p>
            <a:pPr lvl="0"/>
            <a:r>
              <a:rPr lang="en-US" dirty="0" smtClean="0"/>
              <a:t>Title</a:t>
            </a:r>
            <a:endParaRPr lang="en-US" dirty="0"/>
          </a:p>
        </p:txBody>
      </p:sp>
      <p:sp>
        <p:nvSpPr>
          <p:cNvPr id="6148" name="Rectangle 3"/>
          <p:cNvSpPr>
            <a:spLocks noGrp="1" noChangeArrowheads="1"/>
          </p:cNvSpPr>
          <p:nvPr>
            <p:ph type="body" idx="1"/>
          </p:nvPr>
        </p:nvSpPr>
        <p:spPr bwMode="auto">
          <a:xfrm>
            <a:off x="125413" y="990600"/>
            <a:ext cx="8856662"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149" name="Straight Connector 6"/>
          <p:cNvCxnSpPr>
            <a:cxnSpLocks noChangeShapeType="1"/>
          </p:cNvCxnSpPr>
          <p:nvPr/>
        </p:nvCxnSpPr>
        <p:spPr bwMode="auto">
          <a:xfrm flipV="1">
            <a:off x="0" y="6583363"/>
            <a:ext cx="9144000" cy="17462"/>
          </a:xfrm>
          <a:prstGeom prst="line">
            <a:avLst/>
          </a:prstGeom>
          <a:noFill/>
          <a:ln w="50800" cmpd="dbl">
            <a:solidFill>
              <a:schemeClr val="tx1"/>
            </a:solidFill>
            <a:round/>
            <a:headEnd/>
            <a:tailEnd/>
          </a:ln>
          <a:extLst>
            <a:ext uri="{909E8E84-426E-40dd-AFC4-6F175D3DCCD1}">
              <a14:hiddenFill xmlns:a14="http://schemas.microsoft.com/office/drawing/2010/main">
                <a:noFill/>
              </a14:hiddenFill>
            </a:ext>
          </a:extLst>
        </p:spPr>
      </p:cxnSp>
      <p:sp>
        <p:nvSpPr>
          <p:cNvPr id="8" name="Rectangle 7"/>
          <p:cNvSpPr/>
          <p:nvPr/>
        </p:nvSpPr>
        <p:spPr>
          <a:xfrm>
            <a:off x="-26988" y="6561138"/>
            <a:ext cx="1233030" cy="338554"/>
          </a:xfrm>
          <a:prstGeom prst="rect">
            <a:avLst/>
          </a:prstGeom>
        </p:spPr>
        <p:txBody>
          <a:bodyPr wrap="none">
            <a:spAutoFit/>
          </a:bodyPr>
          <a:lstStyle/>
          <a:p>
            <a:pPr eaLnBrk="0" hangingPunct="0">
              <a:defRPr/>
            </a:pPr>
            <a:r>
              <a:rPr lang="en-US" sz="1600" kern="0" baseline="0" dirty="0" smtClean="0">
                <a:solidFill>
                  <a:schemeClr val="tx1">
                    <a:lumMod val="50000"/>
                    <a:lumOff val="50000"/>
                  </a:schemeClr>
                </a:solidFill>
                <a:effectLst/>
                <a:latin typeface="Verdana" charset="0"/>
              </a:rPr>
              <a:t>SNLAB</a:t>
            </a:r>
            <a:endParaRPr lang="en-US" sz="1800" dirty="0">
              <a:solidFill>
                <a:schemeClr val="tx1">
                  <a:lumMod val="50000"/>
                  <a:lumOff val="50000"/>
                </a:schemeClr>
              </a:solidFill>
              <a:effectLst>
                <a:outerShdw blurRad="38100" dist="38100" dir="2700000" algn="tl">
                  <a:srgbClr val="000000">
                    <a:alpha val="43137"/>
                  </a:srgbClr>
                </a:outerShdw>
              </a:effectLst>
            </a:endParaRPr>
          </a:p>
        </p:txBody>
      </p:sp>
      <p:sp>
        <p:nvSpPr>
          <p:cNvPr id="9" name="Slide Number Placeholder 11"/>
          <p:cNvSpPr>
            <a:spLocks noGrp="1"/>
          </p:cNvSpPr>
          <p:nvPr>
            <p:ph type="sldNum" sz="quarter" idx="4"/>
          </p:nvPr>
        </p:nvSpPr>
        <p:spPr>
          <a:xfrm>
            <a:off x="7159625" y="6521450"/>
            <a:ext cx="1905000" cy="304800"/>
          </a:xfrm>
          <a:prstGeom prst="rect">
            <a:avLst/>
          </a:prstGeom>
        </p:spPr>
        <p:txBody>
          <a:bodyPr/>
          <a:lstStyle>
            <a:lvl1pPr algn="r" eaLnBrk="0" hangingPunct="0">
              <a:defRPr sz="1600">
                <a:effectLst>
                  <a:outerShdw blurRad="38100" dist="38100" dir="2700000" algn="tl">
                    <a:srgbClr val="000000">
                      <a:alpha val="43137"/>
                    </a:srgbClr>
                  </a:outerShdw>
                </a:effectLst>
              </a:defRPr>
            </a:lvl1pPr>
          </a:lstStyle>
          <a:p>
            <a:pPr>
              <a:defRPr/>
            </a:pPr>
            <a:fld id="{28174B04-4DAE-EB42-9616-9AE45265018B}" type="slidenum">
              <a:rPr lang="en-US"/>
              <a:pPr>
                <a:defRPr/>
              </a:pPr>
              <a:t>‹#›</a:t>
            </a:fld>
            <a:endParaRPr lang="en-US">
              <a:solidFill>
                <a:schemeClr val="bg2"/>
              </a:solidFill>
            </a:endParaRPr>
          </a:p>
        </p:txBody>
      </p:sp>
      <p:sp>
        <p:nvSpPr>
          <p:cNvPr id="10" name="Rectangle 9"/>
          <p:cNvSpPr/>
          <p:nvPr userDrawn="1"/>
        </p:nvSpPr>
        <p:spPr>
          <a:xfrm>
            <a:off x="3584407" y="6559976"/>
            <a:ext cx="2100154" cy="338554"/>
          </a:xfrm>
          <a:prstGeom prst="rect">
            <a:avLst/>
          </a:prstGeom>
        </p:spPr>
        <p:txBody>
          <a:bodyPr wrap="none">
            <a:spAutoFit/>
          </a:bodyPr>
          <a:lstStyle/>
          <a:p>
            <a:pPr eaLnBrk="0" hangingPunct="0">
              <a:defRPr/>
            </a:pPr>
            <a:r>
              <a:rPr lang="en-US" sz="1600" kern="0" baseline="0" dirty="0" smtClean="0">
                <a:solidFill>
                  <a:schemeClr val="tx1">
                    <a:lumMod val="50000"/>
                    <a:lumOff val="50000"/>
                  </a:schemeClr>
                </a:solidFill>
                <a:effectLst/>
                <a:latin typeface="Verdana" charset="0"/>
              </a:rPr>
              <a:t>ADL 2015@Beijing</a:t>
            </a:r>
            <a:endParaRPr lang="en-US" sz="1800" dirty="0">
              <a:solidFill>
                <a:schemeClr val="tx1">
                  <a:lumMod val="50000"/>
                  <a:lumOff val="50000"/>
                </a:schemeClr>
              </a:solidFill>
              <a:effectLst>
                <a:outerShdw blurRad="38100" dist="38100" dir="2700000" algn="tl">
                  <a:srgbClr val="000000">
                    <a:alpha val="43137"/>
                  </a:srgbClr>
                </a:outerShdw>
              </a:effectLst>
            </a:endParaRPr>
          </a:p>
        </p:txBody>
      </p:sp>
    </p:spTree>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timing>
    <p:tnLst>
      <p:par>
        <p:cTn xmlns:p14="http://schemas.microsoft.com/office/powerpoint/2010/main" id="1" dur="indefinite" restart="never" nodeType="tmRoot"/>
      </p:par>
    </p:tnLst>
  </p:timing>
  <p:hf hdr="0" ftr="0" dt="0"/>
  <p:txStyles>
    <p:titleStyle>
      <a:lvl1pPr algn="ctr" rtl="0" eaLnBrk="0" fontAlgn="base" hangingPunct="0">
        <a:spcBef>
          <a:spcPct val="0"/>
        </a:spcBef>
        <a:spcAft>
          <a:spcPct val="0"/>
        </a:spcAft>
        <a:defRPr sz="4400">
          <a:solidFill>
            <a:srgbClr val="F3F3F3"/>
          </a:solidFill>
          <a:latin typeface="+mj-lt"/>
          <a:ea typeface="+mj-ea"/>
          <a:cs typeface="+mj-cs"/>
        </a:defRPr>
      </a:lvl1pPr>
      <a:lvl2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2pPr>
      <a:lvl3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3pPr>
      <a:lvl4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4pPr>
      <a:lvl5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5pPr>
      <a:lvl6pPr marL="4572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6pPr>
      <a:lvl7pPr marL="9144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7pPr>
      <a:lvl8pPr marL="13716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8pPr>
      <a:lvl9pPr marL="18288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9pPr>
    </p:titleStyle>
    <p:bodyStyle>
      <a:lvl1pPr marL="342900" indent="-342900" algn="l" rtl="0" eaLnBrk="0" fontAlgn="base" hangingPunct="0">
        <a:spcBef>
          <a:spcPct val="20000"/>
        </a:spcBef>
        <a:spcAft>
          <a:spcPct val="0"/>
        </a:spcAft>
        <a:buClr>
          <a:srgbClr val="6E7BBD"/>
        </a:buClr>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800">
          <a:solidFill>
            <a:schemeClr val="tx1"/>
          </a:solidFill>
          <a:latin typeface="+mj-lt"/>
          <a:ea typeface="+mn-ea"/>
        </a:defRPr>
      </a:lvl3pPr>
      <a:lvl4pPr marL="1600200" indent="-228600" algn="l" rtl="0" eaLnBrk="0" fontAlgn="base" hangingPunct="0">
        <a:spcBef>
          <a:spcPct val="20000"/>
        </a:spcBef>
        <a:spcAft>
          <a:spcPct val="0"/>
        </a:spcAft>
        <a:buChar char="–"/>
        <a:defRPr sz="2800">
          <a:solidFill>
            <a:schemeClr val="tx1"/>
          </a:solidFill>
          <a:latin typeface="+mj-lt"/>
          <a:ea typeface="+mn-ea"/>
        </a:defRPr>
      </a:lvl4pPr>
      <a:lvl5pPr marL="2057400" indent="-228600" algn="l" rtl="0" eaLnBrk="0" fontAlgn="base" hangingPunct="0">
        <a:spcBef>
          <a:spcPct val="20000"/>
        </a:spcBef>
        <a:spcAft>
          <a:spcPct val="0"/>
        </a:spcAft>
        <a:buChar char="»"/>
        <a:defRPr sz="2800">
          <a:solidFill>
            <a:schemeClr val="tx1"/>
          </a:solidFill>
          <a:latin typeface="+mj-lt"/>
          <a:ea typeface="+mn-ea"/>
        </a:defRPr>
      </a:lvl5pPr>
      <a:lvl6pPr marL="2514600" indent="-228600" algn="l" rtl="0" fontAlgn="base">
        <a:spcBef>
          <a:spcPct val="20000"/>
        </a:spcBef>
        <a:spcAft>
          <a:spcPct val="0"/>
        </a:spcAft>
        <a:buChar char="»"/>
        <a:defRPr>
          <a:solidFill>
            <a:srgbClr val="686868"/>
          </a:solidFill>
          <a:latin typeface="+mj-lt"/>
          <a:ea typeface="+mn-ea"/>
        </a:defRPr>
      </a:lvl6pPr>
      <a:lvl7pPr marL="2971800" indent="-228600" algn="l" rtl="0" fontAlgn="base">
        <a:spcBef>
          <a:spcPct val="20000"/>
        </a:spcBef>
        <a:spcAft>
          <a:spcPct val="0"/>
        </a:spcAft>
        <a:buChar char="»"/>
        <a:defRPr>
          <a:solidFill>
            <a:srgbClr val="686868"/>
          </a:solidFill>
          <a:latin typeface="+mj-lt"/>
          <a:ea typeface="+mn-ea"/>
        </a:defRPr>
      </a:lvl7pPr>
      <a:lvl8pPr marL="3429000" indent="-228600" algn="l" rtl="0" fontAlgn="base">
        <a:spcBef>
          <a:spcPct val="20000"/>
        </a:spcBef>
        <a:spcAft>
          <a:spcPct val="0"/>
        </a:spcAft>
        <a:buChar char="»"/>
        <a:defRPr>
          <a:solidFill>
            <a:srgbClr val="686868"/>
          </a:solidFill>
          <a:latin typeface="+mj-lt"/>
          <a:ea typeface="+mn-ea"/>
        </a:defRPr>
      </a:lvl8pPr>
      <a:lvl9pPr marL="3886200" indent="-228600" algn="l" rtl="0" fontAlgn="base">
        <a:spcBef>
          <a:spcPct val="20000"/>
        </a:spcBef>
        <a:spcAft>
          <a:spcPct val="0"/>
        </a:spcAft>
        <a:buChar char="»"/>
        <a:defRPr>
          <a:solidFill>
            <a:srgbClr val="686868"/>
          </a:solidFill>
          <a:latin typeface="+mj-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png"/><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3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2"/>
          <p:cNvPicPr>
            <a:picLocks noChangeAspect="1"/>
          </p:cNvPicPr>
          <p:nvPr/>
        </p:nvPicPr>
        <p:blipFill>
          <a:blip r:embed="rId3">
            <a:lum bright="70000" contrast="-70000"/>
            <a:extLst>
              <a:ext uri="{28A0092B-C50C-407E-A947-70E740481C1C}">
                <a14:useLocalDpi xmlns:a14="http://schemas.microsoft.com/office/drawing/2010/main"/>
              </a:ext>
            </a:extLst>
          </a:blip>
          <a:stretch>
            <a:fillRect/>
          </a:stretch>
        </p:blipFill>
        <p:spPr>
          <a:xfrm>
            <a:off x="0" y="806450"/>
            <a:ext cx="9144000" cy="5789083"/>
          </a:xfrm>
          <a:prstGeom prst="rect">
            <a:avLst/>
          </a:prstGeom>
          <a:ln>
            <a:noFill/>
          </a:ln>
          <a:effectLst>
            <a:softEdge rad="112500"/>
          </a:effectLst>
        </p:spPr>
      </p:pic>
      <p:sp>
        <p:nvSpPr>
          <p:cNvPr id="135171" name="Rectangle 3"/>
          <p:cNvSpPr>
            <a:spLocks noGrp="1" noChangeArrowheads="1"/>
          </p:cNvSpPr>
          <p:nvPr>
            <p:ph type="subTitle" idx="1"/>
          </p:nvPr>
        </p:nvSpPr>
        <p:spPr>
          <a:xfrm>
            <a:off x="844450" y="3397372"/>
            <a:ext cx="7491943" cy="2794000"/>
          </a:xfrm>
          <a:effectLst>
            <a:outerShdw blurRad="25400" dist="12700" dir="2700000" algn="ctr" rotWithShape="0">
              <a:srgbClr val="000000">
                <a:alpha val="25000"/>
              </a:srgbClr>
            </a:outerShdw>
          </a:effectLst>
        </p:spPr>
        <p:txBody>
          <a:bodyPr/>
          <a:lstStyle/>
          <a:p>
            <a:r>
              <a:rPr lang="en-US" altLang="zh-CN" dirty="0" smtClean="0"/>
              <a:t>Y. Richard Yang</a:t>
            </a:r>
          </a:p>
          <a:p>
            <a:r>
              <a:rPr lang="en-US" altLang="zh-CN" dirty="0" smtClean="0"/>
              <a:t>Yale/</a:t>
            </a:r>
            <a:r>
              <a:rPr lang="en-US" altLang="zh-CN" dirty="0" err="1" smtClean="0"/>
              <a:t>Tongji</a:t>
            </a:r>
            <a:endParaRPr lang="en-US" altLang="zh-CN" dirty="0" smtClean="0"/>
          </a:p>
          <a:p>
            <a:endParaRPr lang="en-US" altLang="zh-CN" dirty="0"/>
          </a:p>
          <a:p>
            <a:r>
              <a:rPr lang="en-US" altLang="zh-CN" dirty="0" smtClean="0"/>
              <a:t>Dec. 4, 2015</a:t>
            </a:r>
            <a:endParaRPr lang="en-US" altLang="zh-CN" dirty="0" smtClean="0"/>
          </a:p>
        </p:txBody>
      </p:sp>
      <p:sp>
        <p:nvSpPr>
          <p:cNvPr id="13" name="Rectangle 2"/>
          <p:cNvSpPr>
            <a:spLocks noGrp="1" noChangeArrowheads="1"/>
          </p:cNvSpPr>
          <p:nvPr>
            <p:ph type="ctrTitle"/>
          </p:nvPr>
        </p:nvSpPr>
        <p:spPr>
          <a:xfrm>
            <a:off x="778040" y="1419038"/>
            <a:ext cx="8111960" cy="1631950"/>
          </a:xfrm>
        </p:spPr>
        <p:txBody>
          <a:bodyPr/>
          <a:lstStyle/>
          <a:p>
            <a:pPr algn="ctr" eaLnBrk="1" hangingPunct="1">
              <a:defRPr/>
            </a:pPr>
            <a:r>
              <a:rPr lang="en-US" altLang="zh-CN" sz="4000" dirty="0" smtClean="0">
                <a:solidFill>
                  <a:srgbClr val="800000"/>
                </a:solidFill>
                <a:latin typeface="Georgia" charset="0"/>
                <a:ea typeface="ＭＳ Ｐゴシック" charset="0"/>
                <a:cs typeface="ＭＳ Ｐゴシック" charset="0"/>
              </a:rPr>
              <a:t>A </a:t>
            </a:r>
            <a:r>
              <a:rPr lang="en-US" altLang="zh-CN" sz="4000" dirty="0" smtClean="0">
                <a:solidFill>
                  <a:srgbClr val="800000"/>
                </a:solidFill>
                <a:latin typeface="Georgia" charset="0"/>
                <a:ea typeface="ＭＳ Ｐゴシック" charset="0"/>
                <a:cs typeface="ＭＳ Ｐゴシック" charset="0"/>
              </a:rPr>
              <a:t>Gentle </a:t>
            </a:r>
            <a:r>
              <a:rPr lang="en-US" altLang="zh-CN" sz="4000" dirty="0" smtClean="0">
                <a:solidFill>
                  <a:srgbClr val="800000"/>
                </a:solidFill>
                <a:latin typeface="Georgia" charset="0"/>
                <a:ea typeface="ＭＳ Ｐゴシック" charset="0"/>
                <a:cs typeface="ＭＳ Ｐゴシック" charset="0"/>
              </a:rPr>
              <a:t>Introduction to SDN</a:t>
            </a:r>
            <a:endParaRPr lang="en-US" sz="4000" dirty="0">
              <a:solidFill>
                <a:srgbClr val="800000"/>
              </a:solidFill>
              <a:latin typeface="Georgia" charset="0"/>
              <a:ea typeface="ＭＳ Ｐゴシック" charset="0"/>
              <a:cs typeface="ＭＳ Ｐゴシック" charset="0"/>
            </a:endParaRPr>
          </a:p>
        </p:txBody>
      </p:sp>
    </p:spTree>
    <p:extLst>
      <p:ext uri="{BB962C8B-B14F-4D97-AF65-F5344CB8AC3E}">
        <p14:creationId xmlns:p14="http://schemas.microsoft.com/office/powerpoint/2010/main" val="45270019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Why SDN or More Programmable Networks?</a:t>
            </a:r>
            <a:endParaRPr lang="en-US" sz="1200" dirty="0"/>
          </a:p>
        </p:txBody>
      </p:sp>
      <p:grpSp>
        <p:nvGrpSpPr>
          <p:cNvPr id="5" name="Group 4"/>
          <p:cNvGrpSpPr/>
          <p:nvPr/>
        </p:nvGrpSpPr>
        <p:grpSpPr>
          <a:xfrm>
            <a:off x="1706281" y="2257672"/>
            <a:ext cx="5806359" cy="3962408"/>
            <a:chOff x="1418721" y="1758259"/>
            <a:chExt cx="6414649" cy="4731203"/>
          </a:xfrm>
        </p:grpSpPr>
        <p:pic>
          <p:nvPicPr>
            <p:cNvPr id="11" name="Picture 10"/>
            <p:cNvPicPr>
              <a:picLocks noChangeAspect="1"/>
            </p:cNvPicPr>
            <p:nvPr/>
          </p:nvPicPr>
          <p:blipFill>
            <a:blip r:embed="rId3"/>
            <a:stretch>
              <a:fillRect/>
            </a:stretch>
          </p:blipFill>
          <p:spPr>
            <a:xfrm>
              <a:off x="1418721" y="1758259"/>
              <a:ext cx="6414649" cy="4731203"/>
            </a:xfrm>
            <a:prstGeom prst="rect">
              <a:avLst/>
            </a:prstGeom>
          </p:spPr>
        </p:pic>
        <p:sp>
          <p:nvSpPr>
            <p:cNvPr id="3" name="Rectangle 2"/>
            <p:cNvSpPr/>
            <p:nvPr/>
          </p:nvSpPr>
          <p:spPr bwMode="auto">
            <a:xfrm>
              <a:off x="2540187" y="2693813"/>
              <a:ext cx="2783397" cy="3335197"/>
            </a:xfrm>
            <a:prstGeom prst="rect">
              <a:avLst/>
            </a:prstGeom>
            <a:solidFill>
              <a:schemeClr val="bg1">
                <a:alpha val="97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4" name="Rectangle 3"/>
          <p:cNvSpPr/>
          <p:nvPr/>
        </p:nvSpPr>
        <p:spPr>
          <a:xfrm>
            <a:off x="423334" y="949391"/>
            <a:ext cx="7986888" cy="1200328"/>
          </a:xfrm>
          <a:prstGeom prst="rect">
            <a:avLst/>
          </a:prstGeom>
        </p:spPr>
        <p:txBody>
          <a:bodyPr wrap="square">
            <a:spAutoFit/>
          </a:bodyPr>
          <a:lstStyle/>
          <a:p>
            <a:pPr marL="342900" indent="-342900">
              <a:buFont typeface="Arial"/>
              <a:buChar char="•"/>
            </a:pPr>
            <a:r>
              <a:rPr lang="en-US" baseline="0" dirty="0"/>
              <a:t>Network </a:t>
            </a:r>
            <a:r>
              <a:rPr lang="en-US" baseline="0" dirty="0" smtClean="0"/>
              <a:t>customization/feature requests can </a:t>
            </a:r>
            <a:r>
              <a:rPr lang="en-US" baseline="0" dirty="0"/>
              <a:t>be a </a:t>
            </a:r>
            <a:r>
              <a:rPr lang="en-US" baseline="0" dirty="0" smtClean="0"/>
              <a:t>slow process. Open/programmable systems introduce competition and better allow </a:t>
            </a:r>
            <a:r>
              <a:rPr lang="en-US" baseline="0" dirty="0" smtClean="0">
                <a:solidFill>
                  <a:srgbClr val="984807"/>
                </a:solidFill>
              </a:rPr>
              <a:t>innovation</a:t>
            </a:r>
            <a:endParaRPr lang="en-US" baseline="0" dirty="0">
              <a:solidFill>
                <a:srgbClr val="984807"/>
              </a:solidFill>
            </a:endParaRPr>
          </a:p>
        </p:txBody>
      </p:sp>
      <p:sp>
        <p:nvSpPr>
          <p:cNvPr id="7"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10</a:t>
            </a:fld>
            <a:endParaRPr lang="en-US" dirty="0">
              <a:solidFill>
                <a:schemeClr val="bg2"/>
              </a:solidFill>
            </a:endParaRPr>
          </a:p>
        </p:txBody>
      </p:sp>
    </p:spTree>
    <p:extLst>
      <p:ext uri="{BB962C8B-B14F-4D97-AF65-F5344CB8AC3E}">
        <p14:creationId xmlns:p14="http://schemas.microsoft.com/office/powerpoint/2010/main" val="1259013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5" name="Rectangle 1"/>
          <p:cNvSpPr>
            <a:spLocks noGrp="1" noChangeArrowheads="1"/>
          </p:cNvSpPr>
          <p:nvPr>
            <p:ph type="title"/>
          </p:nvPr>
        </p:nvSpPr>
        <p:spPr>
          <a:ln/>
        </p:spPr>
        <p:txBody>
          <a:bodyPr/>
          <a:lstStyle/>
          <a:p>
            <a:r>
              <a:rPr lang="en-US" sz="2400" dirty="0" smtClean="0"/>
              <a:t>More </a:t>
            </a:r>
            <a:r>
              <a:rPr lang="en-US" sz="2400" dirty="0"/>
              <a:t>Programmable </a:t>
            </a:r>
            <a:r>
              <a:rPr lang="en-US" sz="2400" dirty="0" smtClean="0"/>
              <a:t>Networks are a Well Recognized Trend</a:t>
            </a:r>
            <a:endParaRPr lang="en-US" sz="3200" dirty="0"/>
          </a:p>
        </p:txBody>
      </p:sp>
      <p:pic>
        <p:nvPicPr>
          <p:cNvPr id="18" name="Picture 20"/>
          <p:cNvPicPr>
            <a:picLocks noChangeAspect="1"/>
          </p:cNvPicPr>
          <p:nvPr/>
        </p:nvPicPr>
        <p:blipFill rotWithShape="1">
          <a:blip r:embed="rId3">
            <a:extLst>
              <a:ext uri="{28A0092B-C50C-407E-A947-70E740481C1C}">
                <a14:useLocalDpi xmlns:a14="http://schemas.microsoft.com/office/drawing/2010/main" val="0"/>
              </a:ext>
            </a:extLst>
          </a:blip>
          <a:srcRect t="3651" b="9369"/>
          <a:stretch/>
        </p:blipFill>
        <p:spPr bwMode="auto">
          <a:xfrm rot="10800000">
            <a:off x="-133672" y="775753"/>
            <a:ext cx="9144000" cy="58420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5"/>
          <p:cNvSpPr txBox="1">
            <a:spLocks noChangeArrowheads="1"/>
          </p:cNvSpPr>
          <p:nvPr/>
        </p:nvSpPr>
        <p:spPr bwMode="auto">
          <a:xfrm>
            <a:off x="669902" y="1279666"/>
            <a:ext cx="7742168" cy="5016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265113" indent="-265113">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None/>
            </a:pPr>
            <a:r>
              <a:rPr lang="en-GB" altLang="en-US" i="1" baseline="0" dirty="0" smtClean="0">
                <a:latin typeface="Calibri"/>
                <a:cs typeface="Calibri"/>
              </a:rPr>
              <a:t>  “We </a:t>
            </a:r>
            <a:r>
              <a:rPr lang="en-GB" altLang="en-US" i="1" baseline="0" dirty="0">
                <a:latin typeface="Calibri"/>
                <a:cs typeface="Calibri"/>
              </a:rPr>
              <a:t>are focusing on a market transition involving the move toward </a:t>
            </a:r>
            <a:r>
              <a:rPr lang="en-GB" altLang="en-US" i="1" baseline="0" dirty="0">
                <a:solidFill>
                  <a:srgbClr val="FF0000"/>
                </a:solidFill>
                <a:latin typeface="Calibri"/>
                <a:cs typeface="Calibri"/>
              </a:rPr>
              <a:t>more programmable</a:t>
            </a:r>
            <a:r>
              <a:rPr lang="en-GB" altLang="en-US" i="1" baseline="0" dirty="0" smtClean="0">
                <a:latin typeface="Calibri"/>
                <a:cs typeface="Calibri"/>
              </a:rPr>
              <a:t>, </a:t>
            </a:r>
            <a:r>
              <a:rPr lang="en-GB" altLang="en-US" i="1" baseline="0" dirty="0" smtClean="0">
                <a:solidFill>
                  <a:srgbClr val="FF0000"/>
                </a:solidFill>
                <a:latin typeface="Calibri"/>
                <a:cs typeface="Calibri"/>
              </a:rPr>
              <a:t>flexible</a:t>
            </a:r>
            <a:r>
              <a:rPr lang="en-GB" altLang="en-US" i="1" baseline="0" dirty="0">
                <a:latin typeface="Calibri"/>
                <a:cs typeface="Calibri"/>
              </a:rPr>
              <a:t>, and virtual </a:t>
            </a:r>
            <a:r>
              <a:rPr lang="en-GB" altLang="en-US" i="1" baseline="0" dirty="0" smtClean="0">
                <a:latin typeface="Calibri"/>
                <a:cs typeface="Calibri"/>
              </a:rPr>
              <a:t>networks</a:t>
            </a:r>
            <a:r>
              <a:rPr lang="is-IS" altLang="en-US" i="1" baseline="0" dirty="0" smtClean="0">
                <a:latin typeface="Calibri"/>
                <a:cs typeface="Calibri"/>
              </a:rPr>
              <a:t>… </a:t>
            </a:r>
            <a:r>
              <a:rPr lang="en-US" altLang="en-US" i="1" baseline="0" dirty="0">
                <a:latin typeface="Calibri"/>
                <a:cs typeface="Calibri"/>
              </a:rPr>
              <a:t> This transition is focused on moving from a hardware-centric approach for networking to a virtualized </a:t>
            </a:r>
            <a:r>
              <a:rPr lang="en-US" altLang="en-US" i="1" baseline="0" dirty="0" smtClean="0">
                <a:latin typeface="Calibri"/>
                <a:cs typeface="Calibri"/>
              </a:rPr>
              <a:t>network environment </a:t>
            </a:r>
            <a:r>
              <a:rPr lang="en-US" altLang="en-US" i="1" baseline="0" dirty="0">
                <a:latin typeface="Calibri"/>
                <a:cs typeface="Calibri"/>
              </a:rPr>
              <a:t>that is designed to </a:t>
            </a:r>
            <a:r>
              <a:rPr lang="en-US" altLang="en-US" i="1" baseline="0" dirty="0">
                <a:solidFill>
                  <a:srgbClr val="FF0000"/>
                </a:solidFill>
                <a:latin typeface="Calibri"/>
                <a:cs typeface="Calibri"/>
              </a:rPr>
              <a:t>enable flexible</a:t>
            </a:r>
            <a:r>
              <a:rPr lang="en-US" altLang="en-US" i="1" baseline="0" dirty="0" smtClean="0">
                <a:solidFill>
                  <a:srgbClr val="FF0000"/>
                </a:solidFill>
                <a:latin typeface="Calibri"/>
                <a:cs typeface="Calibri"/>
              </a:rPr>
              <a:t>, </a:t>
            </a:r>
            <a:r>
              <a:rPr lang="en-US" altLang="en-US" i="1" baseline="0" dirty="0" smtClean="0">
                <a:latin typeface="Calibri"/>
                <a:cs typeface="Calibri"/>
              </a:rPr>
              <a:t>application</a:t>
            </a:r>
            <a:r>
              <a:rPr lang="en-US" altLang="en-US" i="1" baseline="0" dirty="0">
                <a:latin typeface="Calibri"/>
                <a:cs typeface="Calibri"/>
              </a:rPr>
              <a:t>-driven</a:t>
            </a:r>
            <a:r>
              <a:rPr lang="en-US" altLang="en-US" i="1" baseline="0" dirty="0">
                <a:solidFill>
                  <a:srgbClr val="FF0000"/>
                </a:solidFill>
                <a:latin typeface="Calibri"/>
                <a:cs typeface="Calibri"/>
              </a:rPr>
              <a:t> customization</a:t>
            </a:r>
            <a:r>
              <a:rPr lang="en-US" altLang="en-US" i="1" baseline="0" dirty="0">
                <a:latin typeface="Calibri"/>
                <a:cs typeface="Calibri"/>
              </a:rPr>
              <a:t> of network </a:t>
            </a:r>
            <a:r>
              <a:rPr lang="en-US" altLang="en-US" i="1" baseline="0" dirty="0" smtClean="0">
                <a:latin typeface="Calibri"/>
                <a:cs typeface="Calibri"/>
              </a:rPr>
              <a:t>infrastructures.</a:t>
            </a:r>
            <a:r>
              <a:rPr lang="en-US" altLang="en-US" i="1" baseline="0" dirty="0">
                <a:latin typeface="Calibri"/>
                <a:cs typeface="Calibri"/>
              </a:rPr>
              <a:t> </a:t>
            </a:r>
            <a:r>
              <a:rPr lang="en-US" altLang="en-US" i="1" baseline="0" dirty="0" smtClean="0">
                <a:latin typeface="Calibri"/>
                <a:cs typeface="Calibri"/>
              </a:rPr>
              <a:t/>
            </a:r>
            <a:br>
              <a:rPr lang="en-US" altLang="en-US" i="1" baseline="0" dirty="0" smtClean="0">
                <a:latin typeface="Calibri"/>
                <a:cs typeface="Calibri"/>
              </a:rPr>
            </a:br>
            <a:r>
              <a:rPr lang="en-US" altLang="en-US" i="1" baseline="0" dirty="0" smtClean="0">
                <a:latin typeface="Calibri"/>
                <a:cs typeface="Calibri"/>
              </a:rPr>
              <a:t>                        </a:t>
            </a:r>
            <a:r>
              <a:rPr lang="en-US" altLang="en-US" baseline="0" dirty="0" smtClean="0">
                <a:latin typeface="Calibri"/>
                <a:cs typeface="Calibri"/>
              </a:rPr>
              <a:t>-- </a:t>
            </a:r>
            <a:r>
              <a:rPr lang="en-US" altLang="en-US" sz="2400" baseline="0" dirty="0" smtClean="0">
                <a:latin typeface="Calibri"/>
                <a:cs typeface="Calibri"/>
              </a:rPr>
              <a:t>Cisco Annual Report (pp2), Nov. 2015</a:t>
            </a:r>
            <a:endParaRPr lang="en-GB" altLang="en-US" sz="2400" baseline="0" dirty="0">
              <a:latin typeface="Calibri"/>
              <a:cs typeface="Calibri"/>
            </a:endParaRPr>
          </a:p>
        </p:txBody>
      </p:sp>
      <p:sp>
        <p:nvSpPr>
          <p:cNvPr id="6"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11</a:t>
            </a:fld>
            <a:endParaRPr lang="en-US" dirty="0">
              <a:solidFill>
                <a:schemeClr val="bg2"/>
              </a:solidFill>
            </a:endParaRPr>
          </a:p>
        </p:txBody>
      </p:sp>
    </p:spTree>
    <p:extLst>
      <p:ext uri="{BB962C8B-B14F-4D97-AF65-F5344CB8AC3E}">
        <p14:creationId xmlns:p14="http://schemas.microsoft.com/office/powerpoint/2010/main" val="12772638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smtClean="0"/>
              <a:t>What is SDN: A New </a:t>
            </a:r>
            <a:br>
              <a:rPr lang="en-US" sz="2800" dirty="0" smtClean="0"/>
            </a:br>
            <a:r>
              <a:rPr lang="en-US" sz="2800" dirty="0" smtClean="0"/>
              <a:t>Control-Abstraction View</a:t>
            </a:r>
            <a:endParaRPr lang="en-US" sz="1100" dirty="0"/>
          </a:p>
        </p:txBody>
      </p:sp>
      <p:sp>
        <p:nvSpPr>
          <p:cNvPr id="3" name="Content Placeholder 2"/>
          <p:cNvSpPr>
            <a:spLocks noGrp="1"/>
          </p:cNvSpPr>
          <p:nvPr>
            <p:ph idx="1"/>
          </p:nvPr>
        </p:nvSpPr>
        <p:spPr>
          <a:xfrm>
            <a:off x="373528" y="1004713"/>
            <a:ext cx="8650879" cy="5405052"/>
          </a:xfrm>
        </p:spPr>
        <p:txBody>
          <a:bodyPr>
            <a:noAutofit/>
          </a:bodyPr>
          <a:lstStyle/>
          <a:p>
            <a:r>
              <a:rPr lang="en-US" altLang="ja-JP" dirty="0" smtClean="0">
                <a:ea typeface="ＭＳ Ｐゴシック" charset="0"/>
                <a:cs typeface="ＭＳ Ｐゴシック" charset="0"/>
              </a:rPr>
              <a:t>Major advances in many fields of computer science are based on simple, powerful abstractions</a:t>
            </a:r>
          </a:p>
          <a:p>
            <a:pPr lvl="1"/>
            <a:r>
              <a:rPr lang="en-US" altLang="ja-JP" dirty="0">
                <a:ea typeface="ＭＳ Ｐゴシック" charset="0"/>
                <a:cs typeface="ＭＳ Ｐゴシック" charset="0"/>
              </a:rPr>
              <a:t>“Modularity based on abstraction is the way things get done.”</a:t>
            </a:r>
            <a:r>
              <a:rPr lang="en-US" altLang="ja-JP" sz="2000" dirty="0">
                <a:ea typeface="ＭＳ Ｐゴシック" charset="0"/>
                <a:cs typeface="ＭＳ Ｐゴシック" charset="0"/>
              </a:rPr>
              <a:t>  </a:t>
            </a:r>
            <a:r>
              <a:rPr lang="en-US" altLang="ja-JP" dirty="0">
                <a:ea typeface="ＭＳ Ｐゴシック" charset="0"/>
                <a:cs typeface="ＭＳ Ｐゴシック" charset="0"/>
              </a:rPr>
              <a:t>-- Barbara </a:t>
            </a:r>
            <a:r>
              <a:rPr lang="en-US" altLang="ja-JP" dirty="0" err="1">
                <a:ea typeface="ＭＳ Ｐゴシック" charset="0"/>
                <a:cs typeface="ＭＳ Ｐゴシック" charset="0"/>
              </a:rPr>
              <a:t>Liskov</a:t>
            </a:r>
            <a:endParaRPr lang="en-US" altLang="ja-JP" dirty="0">
              <a:ea typeface="ＭＳ Ｐゴシック" charset="0"/>
              <a:cs typeface="ＭＳ Ｐゴシック" charset="0"/>
            </a:endParaRPr>
          </a:p>
          <a:p>
            <a:pPr marL="457200" lvl="1" indent="0">
              <a:buNone/>
            </a:pPr>
            <a:endParaRPr lang="en-US" altLang="ja-JP" dirty="0" smtClean="0">
              <a:ea typeface="ＭＳ Ｐゴシック" charset="0"/>
              <a:cs typeface="ＭＳ Ｐゴシック" charset="0"/>
            </a:endParaRPr>
          </a:p>
          <a:p>
            <a:r>
              <a:rPr lang="en-US" altLang="ja-JP" dirty="0" smtClean="0">
                <a:ea typeface="ＭＳ Ｐゴシック" charset="0"/>
                <a:cs typeface="ＭＳ Ｐゴシック" charset="0"/>
              </a:rPr>
              <a:t>A major lacking of networking is that we do </a:t>
            </a:r>
            <a:r>
              <a:rPr lang="en-US" dirty="0" smtClean="0"/>
              <a:t>not have enough </a:t>
            </a:r>
            <a:r>
              <a:rPr lang="en-US" dirty="0"/>
              <a:t>good abstractions in network </a:t>
            </a:r>
            <a:r>
              <a:rPr lang="en-US" dirty="0" smtClean="0"/>
              <a:t>management and control</a:t>
            </a:r>
            <a:endParaRPr lang="en-US" dirty="0"/>
          </a:p>
          <a:p>
            <a:pPr lvl="1"/>
            <a:r>
              <a:rPr lang="en-US" altLang="ja-JP" dirty="0">
                <a:ea typeface="ＭＳ Ｐゴシック" charset="0"/>
                <a:cs typeface="ＭＳ Ｐゴシック" charset="0"/>
              </a:rPr>
              <a:t>Three key areas for abstractions [Shenker’11</a:t>
            </a:r>
            <a:r>
              <a:rPr lang="en-US" altLang="ja-JP" dirty="0" smtClean="0">
                <a:ea typeface="ＭＳ Ｐゴシック" charset="0"/>
                <a:cs typeface="ＭＳ Ｐゴシック" charset="0"/>
              </a:rPr>
              <a:t>]: </a:t>
            </a:r>
            <a:r>
              <a:rPr lang="en-US" altLang="ja-JP" dirty="0" smtClean="0">
                <a:solidFill>
                  <a:srgbClr val="984807"/>
                </a:solidFill>
                <a:ea typeface="ＭＳ Ｐゴシック" charset="0"/>
                <a:cs typeface="ＭＳ Ｐゴシック" charset="0"/>
              </a:rPr>
              <a:t>Distribution</a:t>
            </a:r>
            <a:r>
              <a:rPr lang="en-US" altLang="ja-JP" dirty="0">
                <a:ea typeface="ＭＳ Ｐゴシック" charset="0"/>
                <a:cs typeface="ＭＳ Ｐゴシック" charset="0"/>
              </a:rPr>
              <a:t>, </a:t>
            </a:r>
            <a:r>
              <a:rPr lang="en-US" altLang="ja-JP" dirty="0">
                <a:solidFill>
                  <a:srgbClr val="660066"/>
                </a:solidFill>
                <a:ea typeface="ＭＳ Ｐゴシック" charset="0"/>
                <a:cs typeface="ＭＳ Ｐゴシック" charset="0"/>
              </a:rPr>
              <a:t>configuration</a:t>
            </a:r>
            <a:r>
              <a:rPr lang="en-US" altLang="ja-JP" dirty="0">
                <a:ea typeface="ＭＳ Ｐゴシック" charset="0"/>
                <a:cs typeface="ＭＳ Ｐゴシック" charset="0"/>
              </a:rPr>
              <a:t>, </a:t>
            </a:r>
            <a:r>
              <a:rPr lang="en-US" altLang="ja-JP" dirty="0" smtClean="0">
                <a:ea typeface="ＭＳ Ｐゴシック" charset="0"/>
                <a:cs typeface="ＭＳ Ｐゴシック" charset="0"/>
              </a:rPr>
              <a:t>and </a:t>
            </a:r>
            <a:r>
              <a:rPr lang="en-US" altLang="ja-JP" dirty="0" smtClean="0">
                <a:solidFill>
                  <a:schemeClr val="accent5">
                    <a:lumMod val="50000"/>
                  </a:schemeClr>
                </a:solidFill>
                <a:ea typeface="ＭＳ Ｐゴシック" charset="0"/>
                <a:cs typeface="ＭＳ Ｐゴシック" charset="0"/>
              </a:rPr>
              <a:t>forwarding</a:t>
            </a:r>
            <a:endParaRPr lang="en-US" altLang="ja-JP" dirty="0">
              <a:solidFill>
                <a:schemeClr val="accent5">
                  <a:lumMod val="50000"/>
                </a:schemeClr>
              </a:solidFill>
              <a:ea typeface="ＭＳ Ｐゴシック" charset="0"/>
              <a:cs typeface="ＭＳ Ｐゴシック" charset="0"/>
            </a:endParaRPr>
          </a:p>
          <a:p>
            <a:pPr lvl="1"/>
            <a:endParaRPr lang="en-US" dirty="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12</a:t>
            </a:fld>
            <a:endParaRPr lang="en-US" dirty="0">
              <a:solidFill>
                <a:schemeClr val="bg2"/>
              </a:solidFill>
            </a:endParaRPr>
          </a:p>
        </p:txBody>
      </p:sp>
    </p:spTree>
    <p:extLst>
      <p:ext uri="{BB962C8B-B14F-4D97-AF65-F5344CB8AC3E}">
        <p14:creationId xmlns:p14="http://schemas.microsoft.com/office/powerpoint/2010/main" val="19486048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endParaRPr lang="en-US" dirty="0" smtClean="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13</a:t>
            </a:fld>
            <a:endParaRPr lang="en-US" dirty="0">
              <a:solidFill>
                <a:schemeClr val="bg2"/>
              </a:solidFill>
            </a:endParaRPr>
          </a:p>
        </p:txBody>
      </p:sp>
    </p:spTree>
    <p:extLst>
      <p:ext uri="{BB962C8B-B14F-4D97-AF65-F5344CB8AC3E}">
        <p14:creationId xmlns:p14="http://schemas.microsoft.com/office/powerpoint/2010/main" val="210235100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Increasing Interests (ODL as an Example)</a:t>
            </a:r>
            <a:endParaRPr lang="en-US" sz="3600" dirty="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14</a:t>
            </a:fld>
            <a:endParaRPr lang="en-US" dirty="0">
              <a:solidFill>
                <a:schemeClr val="bg2"/>
              </a:solidFill>
            </a:endParaRPr>
          </a:p>
        </p:txBody>
      </p:sp>
      <p:sp>
        <p:nvSpPr>
          <p:cNvPr id="9" name="Rectangle 8"/>
          <p:cNvSpPr/>
          <p:nvPr/>
        </p:nvSpPr>
        <p:spPr>
          <a:xfrm>
            <a:off x="233331" y="5716239"/>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pic>
        <p:nvPicPr>
          <p:cNvPr id="3" name="Picture 2"/>
          <p:cNvPicPr>
            <a:picLocks noChangeAspect="1"/>
          </p:cNvPicPr>
          <p:nvPr/>
        </p:nvPicPr>
        <p:blipFill>
          <a:blip r:embed="rId3"/>
          <a:stretch>
            <a:fillRect/>
          </a:stretch>
        </p:blipFill>
        <p:spPr>
          <a:xfrm>
            <a:off x="0" y="1282700"/>
            <a:ext cx="9144000" cy="4276853"/>
          </a:xfrm>
          <a:prstGeom prst="rect">
            <a:avLst/>
          </a:prstGeom>
        </p:spPr>
      </p:pic>
    </p:spTree>
    <p:extLst>
      <p:ext uri="{BB962C8B-B14F-4D97-AF65-F5344CB8AC3E}">
        <p14:creationId xmlns:p14="http://schemas.microsoft.com/office/powerpoint/2010/main" val="10798623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Almost Every Network Vendor has an SDN Architecture</a:t>
            </a:r>
            <a:endParaRPr lang="en-US" sz="2800" dirty="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15</a:t>
            </a:fld>
            <a:endParaRPr lang="en-US" dirty="0">
              <a:solidFill>
                <a:schemeClr val="bg2"/>
              </a:solidFill>
            </a:endParaRPr>
          </a:p>
        </p:txBody>
      </p:sp>
      <p:pic>
        <p:nvPicPr>
          <p:cNvPr id="6" name="Picture 5"/>
          <p:cNvPicPr>
            <a:picLocks noChangeAspect="1"/>
          </p:cNvPicPr>
          <p:nvPr/>
        </p:nvPicPr>
        <p:blipFill>
          <a:blip r:embed="rId3"/>
          <a:stretch>
            <a:fillRect/>
          </a:stretch>
        </p:blipFill>
        <p:spPr>
          <a:xfrm>
            <a:off x="615800" y="957049"/>
            <a:ext cx="2822421" cy="1557198"/>
          </a:xfrm>
          <a:prstGeom prst="rect">
            <a:avLst/>
          </a:prstGeom>
        </p:spPr>
      </p:pic>
      <p:grpSp>
        <p:nvGrpSpPr>
          <p:cNvPr id="9" name="Group 8"/>
          <p:cNvGrpSpPr/>
          <p:nvPr/>
        </p:nvGrpSpPr>
        <p:grpSpPr>
          <a:xfrm>
            <a:off x="4310604" y="1019890"/>
            <a:ext cx="4477009" cy="1661096"/>
            <a:chOff x="4059874" y="1019890"/>
            <a:chExt cx="4727740" cy="2049998"/>
          </a:xfrm>
        </p:grpSpPr>
        <p:pic>
          <p:nvPicPr>
            <p:cNvPr id="7" name="Picture 6"/>
            <p:cNvPicPr>
              <a:picLocks noChangeAspect="1"/>
            </p:cNvPicPr>
            <p:nvPr/>
          </p:nvPicPr>
          <p:blipFill>
            <a:blip r:embed="rId4"/>
            <a:stretch>
              <a:fillRect/>
            </a:stretch>
          </p:blipFill>
          <p:spPr>
            <a:xfrm>
              <a:off x="4059874" y="1019890"/>
              <a:ext cx="4516295" cy="1763717"/>
            </a:xfrm>
            <a:prstGeom prst="rect">
              <a:avLst/>
            </a:prstGeom>
          </p:spPr>
        </p:pic>
        <p:sp>
          <p:nvSpPr>
            <p:cNvPr id="8" name="Rectangle 7"/>
            <p:cNvSpPr/>
            <p:nvPr/>
          </p:nvSpPr>
          <p:spPr>
            <a:xfrm>
              <a:off x="4215614" y="2654390"/>
              <a:ext cx="4572000" cy="415498"/>
            </a:xfrm>
            <a:prstGeom prst="rect">
              <a:avLst/>
            </a:prstGeom>
          </p:spPr>
          <p:txBody>
            <a:bodyPr>
              <a:spAutoFit/>
            </a:bodyPr>
            <a:lstStyle/>
            <a:p>
              <a:r>
                <a:rPr lang="en-US" sz="1050" baseline="0" dirty="0"/>
                <a:t>http://h17007.www1.hp.com/images/networking/solutions/technology/</a:t>
              </a:r>
              <a:r>
                <a:rPr lang="en-US" sz="1050" baseline="0" dirty="0" err="1"/>
                <a:t>sdn</a:t>
              </a:r>
              <a:r>
                <a:rPr lang="en-US" sz="1050" baseline="0" dirty="0"/>
                <a:t>/</a:t>
              </a:r>
              <a:r>
                <a:rPr lang="en-US" sz="1050" baseline="0" dirty="0" err="1"/>
                <a:t>sdn-architecture.jpg</a:t>
              </a:r>
              <a:endParaRPr lang="en-US" sz="1050" baseline="0" dirty="0"/>
            </a:p>
          </p:txBody>
        </p:sp>
      </p:grpSp>
      <p:pic>
        <p:nvPicPr>
          <p:cNvPr id="10" name="Picture 9"/>
          <p:cNvPicPr>
            <a:picLocks noChangeAspect="1"/>
          </p:cNvPicPr>
          <p:nvPr/>
        </p:nvPicPr>
        <p:blipFill>
          <a:blip r:embed="rId5"/>
          <a:stretch>
            <a:fillRect/>
          </a:stretch>
        </p:blipFill>
        <p:spPr>
          <a:xfrm>
            <a:off x="390152" y="2820304"/>
            <a:ext cx="2650363" cy="1836145"/>
          </a:xfrm>
          <a:prstGeom prst="rect">
            <a:avLst/>
          </a:prstGeom>
        </p:spPr>
      </p:pic>
      <p:pic>
        <p:nvPicPr>
          <p:cNvPr id="11" name="Picture 10"/>
          <p:cNvPicPr>
            <a:picLocks noChangeAspect="1"/>
          </p:cNvPicPr>
          <p:nvPr/>
        </p:nvPicPr>
        <p:blipFill>
          <a:blip r:embed="rId6"/>
          <a:stretch>
            <a:fillRect/>
          </a:stretch>
        </p:blipFill>
        <p:spPr>
          <a:xfrm>
            <a:off x="3155979" y="4523274"/>
            <a:ext cx="3665946" cy="2004634"/>
          </a:xfrm>
          <a:prstGeom prst="rect">
            <a:avLst/>
          </a:prstGeom>
        </p:spPr>
      </p:pic>
      <p:pic>
        <p:nvPicPr>
          <p:cNvPr id="12" name="Picture 11"/>
          <p:cNvPicPr>
            <a:picLocks noChangeAspect="1"/>
          </p:cNvPicPr>
          <p:nvPr/>
        </p:nvPicPr>
        <p:blipFill>
          <a:blip r:embed="rId7"/>
          <a:stretch>
            <a:fillRect/>
          </a:stretch>
        </p:blipFill>
        <p:spPr>
          <a:xfrm>
            <a:off x="6247813" y="2490016"/>
            <a:ext cx="2103812" cy="2312938"/>
          </a:xfrm>
          <a:prstGeom prst="rect">
            <a:avLst/>
          </a:prstGeom>
        </p:spPr>
      </p:pic>
      <p:pic>
        <p:nvPicPr>
          <p:cNvPr id="13" name="Picture 12"/>
          <p:cNvPicPr>
            <a:picLocks noChangeAspect="1"/>
          </p:cNvPicPr>
          <p:nvPr/>
        </p:nvPicPr>
        <p:blipFill>
          <a:blip r:embed="rId8"/>
          <a:stretch>
            <a:fillRect/>
          </a:stretch>
        </p:blipFill>
        <p:spPr>
          <a:xfrm>
            <a:off x="423362" y="4784785"/>
            <a:ext cx="2676889" cy="1685449"/>
          </a:xfrm>
          <a:prstGeom prst="rect">
            <a:avLst/>
          </a:prstGeom>
        </p:spPr>
      </p:pic>
      <p:pic>
        <p:nvPicPr>
          <p:cNvPr id="15" name="Picture 14"/>
          <p:cNvPicPr>
            <a:picLocks noChangeAspect="1"/>
          </p:cNvPicPr>
          <p:nvPr/>
        </p:nvPicPr>
        <p:blipFill>
          <a:blip r:embed="rId9"/>
          <a:stretch>
            <a:fillRect/>
          </a:stretch>
        </p:blipFill>
        <p:spPr>
          <a:xfrm>
            <a:off x="3412562" y="2726994"/>
            <a:ext cx="2585624" cy="1806395"/>
          </a:xfrm>
          <a:prstGeom prst="rect">
            <a:avLst/>
          </a:prstGeom>
        </p:spPr>
      </p:pic>
    </p:spTree>
    <p:extLst>
      <p:ext uri="{BB962C8B-B14F-4D97-AF65-F5344CB8AC3E}">
        <p14:creationId xmlns:p14="http://schemas.microsoft.com/office/powerpoint/2010/main" val="106233958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Some Main Current Use Cases of SDN</a:t>
            </a:r>
            <a:endParaRPr lang="en-US" sz="3600" dirty="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16</a:t>
            </a:fld>
            <a:endParaRPr lang="en-US" dirty="0">
              <a:solidFill>
                <a:schemeClr val="bg2"/>
              </a:solidFill>
            </a:endParaRPr>
          </a:p>
        </p:txBody>
      </p:sp>
      <p:grpSp>
        <p:nvGrpSpPr>
          <p:cNvPr id="8" name="Group 7"/>
          <p:cNvGrpSpPr/>
          <p:nvPr/>
        </p:nvGrpSpPr>
        <p:grpSpPr>
          <a:xfrm>
            <a:off x="0" y="1333500"/>
            <a:ext cx="9144000" cy="4282722"/>
            <a:chOff x="0" y="1333500"/>
            <a:chExt cx="9144000" cy="4282722"/>
          </a:xfrm>
        </p:grpSpPr>
        <p:pic>
          <p:nvPicPr>
            <p:cNvPr id="6" name="Picture 5"/>
            <p:cNvPicPr>
              <a:picLocks noChangeAspect="1"/>
            </p:cNvPicPr>
            <p:nvPr/>
          </p:nvPicPr>
          <p:blipFill>
            <a:blip r:embed="rId3"/>
            <a:stretch>
              <a:fillRect/>
            </a:stretch>
          </p:blipFill>
          <p:spPr>
            <a:xfrm>
              <a:off x="0" y="1333500"/>
              <a:ext cx="9144000" cy="4171950"/>
            </a:xfrm>
            <a:prstGeom prst="rect">
              <a:avLst/>
            </a:prstGeom>
          </p:spPr>
        </p:pic>
        <p:sp>
          <p:nvSpPr>
            <p:cNvPr id="7" name="Rectangle 6"/>
            <p:cNvSpPr/>
            <p:nvPr/>
          </p:nvSpPr>
          <p:spPr bwMode="auto">
            <a:xfrm>
              <a:off x="8847667" y="5080000"/>
              <a:ext cx="296333" cy="53622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9" name="Rectangle 8"/>
          <p:cNvSpPr/>
          <p:nvPr/>
        </p:nvSpPr>
        <p:spPr>
          <a:xfrm>
            <a:off x="233331" y="5716239"/>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spTree>
    <p:extLst>
      <p:ext uri="{BB962C8B-B14F-4D97-AF65-F5344CB8AC3E}">
        <p14:creationId xmlns:p14="http://schemas.microsoft.com/office/powerpoint/2010/main" val="18108556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Results of a User Survey</a:t>
            </a:r>
            <a:endParaRPr lang="en-US" sz="3600" dirty="0"/>
          </a:p>
        </p:txBody>
      </p:sp>
      <p:sp>
        <p:nvSpPr>
          <p:cNvPr id="5" name="Content Placeholder 4"/>
          <p:cNvSpPr>
            <a:spLocks noGrp="1"/>
          </p:cNvSpPr>
          <p:nvPr>
            <p:ph idx="1"/>
          </p:nvPr>
        </p:nvSpPr>
        <p:spPr>
          <a:xfrm>
            <a:off x="6039555" y="990600"/>
            <a:ext cx="2942519" cy="5334000"/>
          </a:xfrm>
        </p:spPr>
        <p:txBody>
          <a:bodyPr/>
          <a:lstStyle/>
          <a:p>
            <a:r>
              <a:rPr lang="en-US" sz="2400" dirty="0" smtClean="0"/>
              <a:t>128 </a:t>
            </a:r>
            <a:r>
              <a:rPr lang="en-US" sz="2400" dirty="0"/>
              <a:t>Companies responded</a:t>
            </a:r>
          </a:p>
          <a:p>
            <a:pPr lvl="1"/>
            <a:r>
              <a:rPr lang="en-US" sz="2000" dirty="0"/>
              <a:t>31% </a:t>
            </a:r>
            <a:r>
              <a:rPr lang="en-US" sz="2000" dirty="0" err="1"/>
              <a:t>Telcos</a:t>
            </a:r>
            <a:r>
              <a:rPr lang="en-US" sz="2000" dirty="0"/>
              <a:t>/Service Providers</a:t>
            </a:r>
          </a:p>
          <a:p>
            <a:pPr lvl="1"/>
            <a:r>
              <a:rPr lang="en-US" sz="2000" dirty="0"/>
              <a:t>24% Research/Academia</a:t>
            </a:r>
          </a:p>
          <a:p>
            <a:pPr lvl="1"/>
            <a:r>
              <a:rPr lang="en-US" sz="2000" dirty="0"/>
              <a:t>20% Enterprises</a:t>
            </a:r>
          </a:p>
          <a:p>
            <a:pPr lvl="1"/>
            <a:r>
              <a:rPr lang="en-US" sz="2000" dirty="0"/>
              <a:t>10% Services/Consulting</a:t>
            </a:r>
          </a:p>
          <a:p>
            <a:pPr lvl="1"/>
            <a:r>
              <a:rPr lang="en-US" sz="2000" dirty="0"/>
              <a:t>9% Software/Hardware</a:t>
            </a:r>
          </a:p>
          <a:p>
            <a:pPr lvl="1"/>
            <a:r>
              <a:rPr lang="en-US" sz="2000" dirty="0"/>
              <a:t>6% </a:t>
            </a:r>
            <a:r>
              <a:rPr lang="en-US" sz="2000" dirty="0" smtClean="0"/>
              <a:t>Other</a:t>
            </a:r>
            <a:endParaRPr lang="en-US" sz="2000" dirty="0"/>
          </a:p>
        </p:txBody>
      </p:sp>
      <p:sp>
        <p:nvSpPr>
          <p:cNvPr id="9" name="Rectangle 8"/>
          <p:cNvSpPr/>
          <p:nvPr/>
        </p:nvSpPr>
        <p:spPr>
          <a:xfrm>
            <a:off x="233331" y="5716239"/>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pic>
        <p:nvPicPr>
          <p:cNvPr id="3" name="Picture 2"/>
          <p:cNvPicPr>
            <a:picLocks noChangeAspect="1"/>
          </p:cNvPicPr>
          <p:nvPr/>
        </p:nvPicPr>
        <p:blipFill>
          <a:blip r:embed="rId3"/>
          <a:stretch>
            <a:fillRect/>
          </a:stretch>
        </p:blipFill>
        <p:spPr>
          <a:xfrm>
            <a:off x="211665" y="869379"/>
            <a:ext cx="5630173" cy="4718621"/>
          </a:xfrm>
          <a:prstGeom prst="rect">
            <a:avLst/>
          </a:prstGeom>
        </p:spPr>
      </p:pic>
      <p:sp>
        <p:nvSpPr>
          <p:cNvPr id="10"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17</a:t>
            </a:fld>
            <a:endParaRPr lang="en-US" dirty="0">
              <a:solidFill>
                <a:schemeClr val="bg2"/>
              </a:solidFill>
            </a:endParaRPr>
          </a:p>
        </p:txBody>
      </p:sp>
    </p:spTree>
    <p:extLst>
      <p:ext uri="{BB962C8B-B14F-4D97-AF65-F5344CB8AC3E}">
        <p14:creationId xmlns:p14="http://schemas.microsoft.com/office/powerpoint/2010/main" val="106227852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5" name="Rectangle 1"/>
          <p:cNvSpPr>
            <a:spLocks noGrp="1" noChangeArrowheads="1"/>
          </p:cNvSpPr>
          <p:nvPr>
            <p:ph type="title"/>
          </p:nvPr>
        </p:nvSpPr>
        <p:spPr>
          <a:xfrm>
            <a:off x="256873" y="-22466"/>
            <a:ext cx="8767597" cy="685800"/>
          </a:xfrm>
          <a:ln/>
        </p:spPr>
        <p:txBody>
          <a:bodyPr/>
          <a:lstStyle/>
          <a:p>
            <a:r>
              <a:rPr lang="en-US" sz="3200" dirty="0" smtClean="0"/>
              <a:t>State of Current (Open Source) Players</a:t>
            </a:r>
            <a:endParaRPr lang="en-US" sz="3200" dirty="0"/>
          </a:p>
        </p:txBody>
      </p:sp>
      <p:sp>
        <p:nvSpPr>
          <p:cNvPr id="6" name="Rectangle 5"/>
          <p:cNvSpPr/>
          <p:nvPr/>
        </p:nvSpPr>
        <p:spPr>
          <a:xfrm>
            <a:off x="233330" y="6125462"/>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pic>
        <p:nvPicPr>
          <p:cNvPr id="3" name="Picture 2"/>
          <p:cNvPicPr>
            <a:picLocks noChangeAspect="1"/>
          </p:cNvPicPr>
          <p:nvPr/>
        </p:nvPicPr>
        <p:blipFill>
          <a:blip r:embed="rId3"/>
          <a:stretch>
            <a:fillRect/>
          </a:stretch>
        </p:blipFill>
        <p:spPr>
          <a:xfrm>
            <a:off x="0" y="662020"/>
            <a:ext cx="9144000" cy="5565539"/>
          </a:xfrm>
          <a:prstGeom prst="rect">
            <a:avLst/>
          </a:prstGeom>
        </p:spPr>
      </p:pic>
      <p:sp>
        <p:nvSpPr>
          <p:cNvPr id="8"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18</a:t>
            </a:fld>
            <a:endParaRPr lang="en-US" dirty="0">
              <a:solidFill>
                <a:schemeClr val="bg2"/>
              </a:solidFill>
            </a:endParaRPr>
          </a:p>
        </p:txBody>
      </p:sp>
    </p:spTree>
    <p:extLst>
      <p:ext uri="{BB962C8B-B14F-4D97-AF65-F5344CB8AC3E}">
        <p14:creationId xmlns:p14="http://schemas.microsoft.com/office/powerpoint/2010/main" val="236592998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r>
              <a:rPr lang="en-US" dirty="0" smtClean="0"/>
              <a:t>SDN key technical components</a:t>
            </a:r>
          </a:p>
          <a:p>
            <a:pPr lvl="1"/>
            <a:r>
              <a:rPr lang="en-US" dirty="0" smtClean="0"/>
              <a:t>Architecture</a:t>
            </a:r>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19</a:t>
            </a:fld>
            <a:endParaRPr lang="en-US" dirty="0">
              <a:solidFill>
                <a:schemeClr val="bg2"/>
              </a:solidFill>
            </a:endParaRPr>
          </a:p>
        </p:txBody>
      </p:sp>
    </p:spTree>
    <p:extLst>
      <p:ext uri="{BB962C8B-B14F-4D97-AF65-F5344CB8AC3E}">
        <p14:creationId xmlns:p14="http://schemas.microsoft.com/office/powerpoint/2010/main" val="248794694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sz="2800" dirty="0" smtClean="0"/>
              <a:t>What is and why SDN?</a:t>
            </a:r>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a:t>
            </a:fld>
            <a:endParaRPr lang="en-US" dirty="0">
              <a:solidFill>
                <a:schemeClr val="bg2"/>
              </a:solidFill>
            </a:endParaRPr>
          </a:p>
        </p:txBody>
      </p:sp>
    </p:spTree>
    <p:extLst>
      <p:ext uri="{BB962C8B-B14F-4D97-AF65-F5344CB8AC3E}">
        <p14:creationId xmlns:p14="http://schemas.microsoft.com/office/powerpoint/2010/main" val="318716871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ONOS Architecture: Big Picture</a:t>
            </a:r>
            <a:endParaRPr lang="en-US" sz="1800" dirty="0"/>
          </a:p>
        </p:txBody>
      </p:sp>
      <p:sp>
        <p:nvSpPr>
          <p:cNvPr id="10"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20</a:t>
            </a:fld>
            <a:endParaRPr lang="en-US" dirty="0">
              <a:solidFill>
                <a:schemeClr val="bg2"/>
              </a:solidFill>
            </a:endParaRPr>
          </a:p>
        </p:txBody>
      </p:sp>
      <p:pic>
        <p:nvPicPr>
          <p:cNvPr id="3" name="Picture 2"/>
          <p:cNvPicPr>
            <a:picLocks noChangeAspect="1"/>
          </p:cNvPicPr>
          <p:nvPr/>
        </p:nvPicPr>
        <p:blipFill>
          <a:blip r:embed="rId3"/>
          <a:stretch>
            <a:fillRect/>
          </a:stretch>
        </p:blipFill>
        <p:spPr>
          <a:xfrm>
            <a:off x="440016" y="911957"/>
            <a:ext cx="8347973" cy="5486969"/>
          </a:xfrm>
          <a:prstGeom prst="rect">
            <a:avLst/>
          </a:prstGeom>
        </p:spPr>
      </p:pic>
      <p:sp>
        <p:nvSpPr>
          <p:cNvPr id="5" name="Rectangle 4"/>
          <p:cNvSpPr/>
          <p:nvPr/>
        </p:nvSpPr>
        <p:spPr>
          <a:xfrm>
            <a:off x="885213" y="6327157"/>
            <a:ext cx="8910669" cy="307777"/>
          </a:xfrm>
          <a:prstGeom prst="rect">
            <a:avLst/>
          </a:prstGeom>
        </p:spPr>
        <p:txBody>
          <a:bodyPr wrap="square">
            <a:spAutoFit/>
          </a:bodyPr>
          <a:lstStyle/>
          <a:p>
            <a:r>
              <a:rPr lang="en-US" sz="1400" i="1" baseline="0" dirty="0" smtClean="0"/>
              <a:t>Source: ON.LAB</a:t>
            </a:r>
            <a:endParaRPr lang="en-US" sz="1400" i="1" baseline="0" dirty="0"/>
          </a:p>
        </p:txBody>
      </p:sp>
    </p:spTree>
    <p:extLst>
      <p:ext uri="{BB962C8B-B14F-4D97-AF65-F5344CB8AC3E}">
        <p14:creationId xmlns:p14="http://schemas.microsoft.com/office/powerpoint/2010/main" val="28409689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ea typeface="ＭＳ Ｐゴシック" charset="0"/>
                <a:cs typeface="ＭＳ Ｐゴシック" charset="0"/>
              </a:rPr>
              <a:t>ONOS Architecture: Some Key Abstractions</a:t>
            </a:r>
            <a:endParaRPr lang="en-US" sz="1400" dirty="0"/>
          </a:p>
        </p:txBody>
      </p:sp>
      <p:grpSp>
        <p:nvGrpSpPr>
          <p:cNvPr id="4" name="Group 3"/>
          <p:cNvGrpSpPr/>
          <p:nvPr/>
        </p:nvGrpSpPr>
        <p:grpSpPr>
          <a:xfrm>
            <a:off x="1824810" y="1076033"/>
            <a:ext cx="6396017" cy="5357914"/>
            <a:chOff x="3272118" y="2596781"/>
            <a:chExt cx="4676588" cy="3999887"/>
          </a:xfrm>
        </p:grpSpPr>
        <p:pic>
          <p:nvPicPr>
            <p:cNvPr id="7" name="Picture 6" descr="onos-servic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118" y="2596781"/>
              <a:ext cx="4676588" cy="3838892"/>
            </a:xfrm>
            <a:prstGeom prst="rect">
              <a:avLst/>
            </a:prstGeom>
          </p:spPr>
        </p:pic>
        <p:sp>
          <p:nvSpPr>
            <p:cNvPr id="8" name="Rectangle 7"/>
            <p:cNvSpPr/>
            <p:nvPr/>
          </p:nvSpPr>
          <p:spPr>
            <a:xfrm>
              <a:off x="3438713" y="6335058"/>
              <a:ext cx="4166349" cy="261610"/>
            </a:xfrm>
            <a:prstGeom prst="rect">
              <a:avLst/>
            </a:prstGeom>
          </p:spPr>
          <p:txBody>
            <a:bodyPr wrap="square">
              <a:spAutoFit/>
            </a:bodyPr>
            <a:lstStyle/>
            <a:p>
              <a:r>
                <a:rPr lang="en-US" sz="1100" baseline="0" dirty="0" smtClean="0"/>
                <a:t>https://</a:t>
              </a:r>
              <a:r>
                <a:rPr lang="en-US" sz="1100" baseline="0" dirty="0" err="1" smtClean="0"/>
                <a:t>wiki.onosproject.org</a:t>
              </a:r>
              <a:r>
                <a:rPr lang="en-US" sz="1100" baseline="0" dirty="0" smtClean="0"/>
                <a:t>/display/ONOS/</a:t>
              </a:r>
              <a:r>
                <a:rPr lang="en-US" sz="1100" baseline="0" dirty="0" err="1" smtClean="0"/>
                <a:t>System+Components</a:t>
              </a:r>
              <a:endParaRPr lang="en-US" sz="1100" baseline="0" dirty="0"/>
            </a:p>
          </p:txBody>
        </p:sp>
      </p:grpSp>
      <p:sp>
        <p:nvSpPr>
          <p:cNvPr id="10"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21</a:t>
            </a:fld>
            <a:endParaRPr lang="en-US" dirty="0">
              <a:solidFill>
                <a:schemeClr val="bg2"/>
              </a:solidFill>
            </a:endParaRPr>
          </a:p>
        </p:txBody>
      </p:sp>
    </p:spTree>
    <p:extLst>
      <p:ext uri="{BB962C8B-B14F-4D97-AF65-F5344CB8AC3E}">
        <p14:creationId xmlns:p14="http://schemas.microsoft.com/office/powerpoint/2010/main" val="5015799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ja-JP" sz="3600" dirty="0" err="1" smtClean="0">
                <a:ea typeface="ＭＳ Ｐゴシック" charset="0"/>
                <a:cs typeface="ＭＳ Ｐゴシック" charset="0"/>
              </a:rPr>
              <a:t>OpenDaylight</a:t>
            </a:r>
            <a:r>
              <a:rPr lang="en-US" altLang="ja-JP" sz="3600" dirty="0" smtClean="0">
                <a:ea typeface="ＭＳ Ｐゴシック" charset="0"/>
                <a:cs typeface="ＭＳ Ｐゴシック" charset="0"/>
              </a:rPr>
              <a:t> Architecture: Big Picture</a:t>
            </a:r>
            <a:endParaRPr lang="en-US" sz="1400" dirty="0"/>
          </a:p>
        </p:txBody>
      </p:sp>
      <p:pic>
        <p:nvPicPr>
          <p:cNvPr id="3" name="Picture 2"/>
          <p:cNvPicPr>
            <a:picLocks noChangeAspect="1"/>
          </p:cNvPicPr>
          <p:nvPr/>
        </p:nvPicPr>
        <p:blipFill>
          <a:blip r:embed="rId3"/>
          <a:stretch>
            <a:fillRect/>
          </a:stretch>
        </p:blipFill>
        <p:spPr>
          <a:xfrm>
            <a:off x="0" y="1410977"/>
            <a:ext cx="9144000" cy="4283741"/>
          </a:xfrm>
          <a:prstGeom prst="rect">
            <a:avLst/>
          </a:prstGeom>
        </p:spPr>
      </p:pic>
      <p:sp>
        <p:nvSpPr>
          <p:cNvPr id="6" name="Rectangle 5"/>
          <p:cNvSpPr/>
          <p:nvPr/>
        </p:nvSpPr>
        <p:spPr bwMode="auto">
          <a:xfrm>
            <a:off x="4202119" y="5228360"/>
            <a:ext cx="878256" cy="56741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7" name="Rectangle 6"/>
          <p:cNvSpPr/>
          <p:nvPr/>
        </p:nvSpPr>
        <p:spPr>
          <a:xfrm>
            <a:off x="0" y="5801222"/>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sp>
        <p:nvSpPr>
          <p:cNvPr id="9"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22</a:t>
            </a:fld>
            <a:endParaRPr lang="en-US" dirty="0">
              <a:solidFill>
                <a:schemeClr val="bg2"/>
              </a:solidFill>
            </a:endParaRPr>
          </a:p>
        </p:txBody>
      </p:sp>
    </p:spTree>
    <p:extLst>
      <p:ext uri="{BB962C8B-B14F-4D97-AF65-F5344CB8AC3E}">
        <p14:creationId xmlns:p14="http://schemas.microsoft.com/office/powerpoint/2010/main" val="9937493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err="1" smtClean="0">
                <a:ea typeface="ＭＳ Ｐゴシック" charset="0"/>
                <a:cs typeface="ＭＳ Ｐゴシック" charset="0"/>
              </a:rPr>
              <a:t>OpenDaylight</a:t>
            </a:r>
            <a:r>
              <a:rPr lang="en-US" sz="3600" dirty="0" smtClean="0">
                <a:ea typeface="ＭＳ Ｐゴシック" charset="0"/>
                <a:cs typeface="ＭＳ Ｐゴシック" charset="0"/>
              </a:rPr>
              <a:t>: Some Key Abstractions</a:t>
            </a:r>
            <a:endParaRPr lang="en-US" sz="1400" dirty="0"/>
          </a:p>
        </p:txBody>
      </p:sp>
      <p:sp>
        <p:nvSpPr>
          <p:cNvPr id="48" name="Rectangle 20"/>
          <p:cNvSpPr>
            <a:spLocks noChangeArrowheads="1"/>
          </p:cNvSpPr>
          <p:nvPr/>
        </p:nvSpPr>
        <p:spPr bwMode="auto">
          <a:xfrm>
            <a:off x="190208" y="2209800"/>
            <a:ext cx="8839200" cy="2159000"/>
          </a:xfrm>
          <a:prstGeom prst="rec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lumMod val="50000"/>
              </a:srgbClr>
            </a:solidFill>
            <a:prstDash val="solid"/>
            <a:miter lim="800000"/>
          </a:ln>
          <a:effectLst/>
          <a:extLst/>
        </p:spPr>
        <p:txBody>
          <a:bodyPr lIns="45720" rIns="45720" anchor="b"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44546A">
                    <a:lumMod val="75000"/>
                  </a:srgbClr>
                </a:solidFill>
                <a:effectLst/>
                <a:uLnTx/>
                <a:uFillTx/>
                <a:latin typeface="Calibri"/>
                <a:ea typeface="+mn-ea"/>
                <a:cs typeface="Calibri"/>
              </a:rPr>
              <a:t>Controller</a:t>
            </a:r>
            <a:endParaRPr kumimoji="0" lang="en-US" sz="1600" b="0" i="0" u="none" strike="noStrike" kern="0" cap="none" spc="0" normalizeH="0" baseline="0" noProof="0" dirty="0">
              <a:ln>
                <a:noFill/>
              </a:ln>
              <a:solidFill>
                <a:srgbClr val="44546A">
                  <a:lumMod val="75000"/>
                </a:srgbClr>
              </a:solidFill>
              <a:effectLst/>
              <a:uLnTx/>
              <a:uFillTx/>
              <a:latin typeface="Calibri"/>
              <a:ea typeface="+mn-ea"/>
              <a:cs typeface="Calibri"/>
            </a:endParaRPr>
          </a:p>
        </p:txBody>
      </p:sp>
      <p:sp>
        <p:nvSpPr>
          <p:cNvPr id="49" name="Rectangle 20"/>
          <p:cNvSpPr>
            <a:spLocks noChangeArrowheads="1"/>
          </p:cNvSpPr>
          <p:nvPr/>
        </p:nvSpPr>
        <p:spPr bwMode="auto">
          <a:xfrm>
            <a:off x="342611" y="3606800"/>
            <a:ext cx="8483599" cy="381000"/>
          </a:xfrm>
          <a:prstGeom prst="rect">
            <a:avLst/>
          </a:prstGeom>
          <a:solidFill>
            <a:srgbClr val="FFFFFF"/>
          </a:soli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17375E"/>
                </a:solidFill>
                <a:effectLst/>
                <a:uLnTx/>
                <a:uFillTx/>
                <a:latin typeface="Calibri"/>
                <a:ea typeface="+mn-ea"/>
                <a:cs typeface="Calibri"/>
              </a:rPr>
              <a:t>Model-Driven SAL (MD-SAL)</a:t>
            </a:r>
          </a:p>
        </p:txBody>
      </p:sp>
      <p:sp>
        <p:nvSpPr>
          <p:cNvPr id="50" name="Rounded Rectangle 49"/>
          <p:cNvSpPr/>
          <p:nvPr/>
        </p:nvSpPr>
        <p:spPr bwMode="auto">
          <a:xfrm>
            <a:off x="342609"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Protocol Plugin</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1" name="Rounded Rectangle 50"/>
          <p:cNvSpPr/>
          <p:nvPr/>
        </p:nvSpPr>
        <p:spPr bwMode="auto">
          <a:xfrm>
            <a:off x="7708608" y="2616200"/>
            <a:ext cx="11176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RESTCONF</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2" name="Rounded Rectangle 51"/>
          <p:cNvSpPr/>
          <p:nvPr/>
        </p:nvSpPr>
        <p:spPr bwMode="auto">
          <a:xfrm>
            <a:off x="3238208" y="2336800"/>
            <a:ext cx="1143000" cy="381000"/>
          </a:xfrm>
          <a:prstGeom prst="roundRect">
            <a:avLst>
              <a:gd name="adj" fmla="val 10774"/>
            </a:avLst>
          </a:prstGeom>
          <a:solidFill>
            <a:srgbClr val="FFFFFF"/>
          </a:soli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NETCONF SERVER </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3" name="Rectangle 20"/>
          <p:cNvSpPr>
            <a:spLocks noChangeArrowheads="1"/>
          </p:cNvSpPr>
          <p:nvPr/>
        </p:nvSpPr>
        <p:spPr bwMode="auto">
          <a:xfrm>
            <a:off x="393408" y="1346200"/>
            <a:ext cx="26416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Network Devices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54" name="Rectangle 20"/>
          <p:cNvSpPr>
            <a:spLocks noChangeArrowheads="1"/>
          </p:cNvSpPr>
          <p:nvPr/>
        </p:nvSpPr>
        <p:spPr bwMode="auto">
          <a:xfrm>
            <a:off x="6997408" y="1320800"/>
            <a:ext cx="20320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Applications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55" name="Up-Down Arrow 54"/>
          <p:cNvSpPr/>
          <p:nvPr/>
        </p:nvSpPr>
        <p:spPr>
          <a:xfrm>
            <a:off x="67180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56" name="Up-Down Arrow 55"/>
          <p:cNvSpPr/>
          <p:nvPr/>
        </p:nvSpPr>
        <p:spPr>
          <a:xfrm>
            <a:off x="51178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57" name="Rounded Rectangle 56"/>
          <p:cNvSpPr/>
          <p:nvPr/>
        </p:nvSpPr>
        <p:spPr bwMode="auto">
          <a:xfrm>
            <a:off x="6260808"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alibri"/>
                <a:ea typeface="+mn-ea"/>
                <a:cs typeface="Calibri"/>
              </a:rPr>
              <a:t>App/Service Plugin</a:t>
            </a:r>
          </a:p>
        </p:txBody>
      </p:sp>
      <p:sp>
        <p:nvSpPr>
          <p:cNvPr id="58" name="Rounded Rectangle 57"/>
          <p:cNvSpPr/>
          <p:nvPr/>
        </p:nvSpPr>
        <p:spPr bwMode="auto">
          <a:xfrm>
            <a:off x="4660608"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App/Service Plugin</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9" name="TextBox 58"/>
          <p:cNvSpPr txBox="1"/>
          <p:nvPr/>
        </p:nvSpPr>
        <p:spPr>
          <a:xfrm>
            <a:off x="5778210" y="2616200"/>
            <a:ext cx="359481" cy="369332"/>
          </a:xfrm>
          <a:prstGeom prst="rect">
            <a:avLst/>
          </a:prstGeom>
          <a:noFill/>
        </p:spPr>
        <p:txBody>
          <a:bodyPr wrap="none" rtlCol="0">
            <a:spAutoFit/>
          </a:bodyPr>
          <a:lstStyle/>
          <a:p>
            <a:r>
              <a:rPr lang="en-US" dirty="0" smtClean="0">
                <a:latin typeface="Calibri"/>
                <a:cs typeface="Calibri"/>
              </a:rPr>
              <a:t>...</a:t>
            </a:r>
            <a:endParaRPr lang="en-US" dirty="0">
              <a:latin typeface="Calibri"/>
              <a:cs typeface="Calibri"/>
            </a:endParaRPr>
          </a:p>
        </p:txBody>
      </p:sp>
      <p:sp>
        <p:nvSpPr>
          <p:cNvPr id="60" name="TextBox 59"/>
          <p:cNvSpPr txBox="1"/>
          <p:nvPr/>
        </p:nvSpPr>
        <p:spPr>
          <a:xfrm>
            <a:off x="1438102" y="2616200"/>
            <a:ext cx="359481" cy="369332"/>
          </a:xfrm>
          <a:prstGeom prst="rect">
            <a:avLst/>
          </a:prstGeom>
          <a:noFill/>
        </p:spPr>
        <p:txBody>
          <a:bodyPr wrap="none" rtlCol="0">
            <a:spAutoFit/>
          </a:bodyPr>
          <a:lstStyle/>
          <a:p>
            <a:r>
              <a:rPr lang="en-US" dirty="0" smtClean="0">
                <a:latin typeface="Calibri"/>
                <a:cs typeface="Calibri"/>
              </a:rPr>
              <a:t>...</a:t>
            </a:r>
            <a:endParaRPr lang="en-US" dirty="0">
              <a:latin typeface="Calibri"/>
              <a:cs typeface="Calibri"/>
            </a:endParaRPr>
          </a:p>
        </p:txBody>
      </p:sp>
      <p:sp>
        <p:nvSpPr>
          <p:cNvPr id="61" name="Rounded Rectangle 60"/>
          <p:cNvSpPr/>
          <p:nvPr/>
        </p:nvSpPr>
        <p:spPr bwMode="auto">
          <a:xfrm>
            <a:off x="1892008"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Protocol Plugin</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62" name="Up-Down Arrow 61"/>
          <p:cNvSpPr/>
          <p:nvPr/>
        </p:nvSpPr>
        <p:spPr>
          <a:xfrm>
            <a:off x="23238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3" name="Up-Down Arrow 62"/>
          <p:cNvSpPr/>
          <p:nvPr/>
        </p:nvSpPr>
        <p:spPr>
          <a:xfrm>
            <a:off x="799809"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4" name="Rounded Rectangle 63"/>
          <p:cNvSpPr/>
          <p:nvPr/>
        </p:nvSpPr>
        <p:spPr bwMode="auto">
          <a:xfrm>
            <a:off x="3238208" y="2895600"/>
            <a:ext cx="1143000" cy="533400"/>
          </a:xfrm>
          <a:prstGeom prst="roundRect">
            <a:avLst>
              <a:gd name="adj" fmla="val 10774"/>
            </a:avLst>
          </a:prstGeom>
          <a:solidFill>
            <a:srgbClr val="FFFFFF"/>
          </a:soli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err="1" smtClean="0">
                <a:ln>
                  <a:noFill/>
                </a:ln>
                <a:solidFill>
                  <a:srgbClr val="000000"/>
                </a:solidFill>
                <a:effectLst/>
                <a:uLnTx/>
                <a:uFillTx/>
                <a:latin typeface="Calibri"/>
                <a:ea typeface="+mn-ea"/>
                <a:cs typeface="Calibri"/>
              </a:rPr>
              <a:t>Config</a:t>
            </a: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 Subsystem</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65" name="Up-Down Arrow 64"/>
          <p:cNvSpPr/>
          <p:nvPr/>
        </p:nvSpPr>
        <p:spPr>
          <a:xfrm>
            <a:off x="2323808" y="1905000"/>
            <a:ext cx="228600" cy="7112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6" name="Up-Down Arrow 65"/>
          <p:cNvSpPr/>
          <p:nvPr/>
        </p:nvSpPr>
        <p:spPr>
          <a:xfrm>
            <a:off x="799810" y="1905000"/>
            <a:ext cx="228601" cy="7112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7" name="Rectangle 20"/>
          <p:cNvSpPr>
            <a:spLocks noChangeArrowheads="1"/>
          </p:cNvSpPr>
          <p:nvPr/>
        </p:nvSpPr>
        <p:spPr bwMode="auto">
          <a:xfrm>
            <a:off x="1561809" y="4673600"/>
            <a:ext cx="1752600" cy="457200"/>
          </a:xfrm>
          <a:prstGeom prst="rect">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Messaging</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sp>
        <p:nvSpPr>
          <p:cNvPr id="68" name="Can 67"/>
          <p:cNvSpPr/>
          <p:nvPr/>
        </p:nvSpPr>
        <p:spPr>
          <a:xfrm>
            <a:off x="5067008" y="4673600"/>
            <a:ext cx="1752600" cy="457200"/>
          </a:xfrm>
          <a:prstGeom prst="can">
            <a:avLst/>
          </a:prstGeom>
          <a:gradFill rotWithShape="1">
            <a:gsLst>
              <a:gs pos="0">
                <a:srgbClr val="A5A5A5">
                  <a:lumMod val="110000"/>
                  <a:satMod val="105000"/>
                  <a:tint val="67000"/>
                </a:srgbClr>
              </a:gs>
              <a:gs pos="50000">
                <a:srgbClr val="A5A5A5">
                  <a:lumMod val="105000"/>
                  <a:satMod val="103000"/>
                  <a:tint val="73000"/>
                </a:srgbClr>
              </a:gs>
              <a:gs pos="100000">
                <a:srgbClr val="A5A5A5">
                  <a:lumMod val="105000"/>
                  <a:satMod val="109000"/>
                  <a:tint val="81000"/>
                </a:srgbClr>
              </a:gs>
            </a:gsLst>
            <a:lin ang="5400000" scaled="0"/>
          </a:gradFill>
          <a:ln w="6350" cap="flat" cmpd="sng" algn="ctr">
            <a:solidFill>
              <a:srgbClr val="A5A5A5"/>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ea typeface="+mn-ea"/>
                <a:cs typeface="Calibri"/>
              </a:rPr>
              <a:t>Data Store</a:t>
            </a:r>
            <a:endParaRPr kumimoji="0" lang="en-US" sz="1400" b="0" i="0" u="none" strike="noStrike" kern="0" cap="none" spc="0" normalizeH="0" baseline="0" noProof="0" dirty="0">
              <a:ln>
                <a:noFill/>
              </a:ln>
              <a:solidFill>
                <a:sysClr val="windowText" lastClr="000000"/>
              </a:solidFill>
              <a:effectLst/>
              <a:uLnTx/>
              <a:uFillTx/>
              <a:latin typeface="Calibri"/>
              <a:ea typeface="+mn-ea"/>
              <a:cs typeface="Calibri"/>
            </a:endParaRPr>
          </a:p>
        </p:txBody>
      </p:sp>
      <p:sp>
        <p:nvSpPr>
          <p:cNvPr id="69" name="Up-Down Arrow 68"/>
          <p:cNvSpPr/>
          <p:nvPr/>
        </p:nvSpPr>
        <p:spPr>
          <a:xfrm>
            <a:off x="5829008" y="3987800"/>
            <a:ext cx="228600" cy="6858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70" name="Up-Down Arrow 69"/>
          <p:cNvSpPr/>
          <p:nvPr/>
        </p:nvSpPr>
        <p:spPr>
          <a:xfrm>
            <a:off x="2323809" y="3987800"/>
            <a:ext cx="228600" cy="6858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71" name="Rectangle 20"/>
          <p:cNvSpPr>
            <a:spLocks noChangeArrowheads="1"/>
          </p:cNvSpPr>
          <p:nvPr/>
        </p:nvSpPr>
        <p:spPr bwMode="auto">
          <a:xfrm>
            <a:off x="1485609" y="5511800"/>
            <a:ext cx="1905000" cy="533400"/>
          </a:xfrm>
          <a:prstGeom prst="rect">
            <a:avLst/>
          </a:prstGeom>
          <a:solidFill>
            <a:sysClr val="window" lastClr="FFFFFF">
              <a:lumMod val="95000"/>
            </a:sysClr>
          </a:soli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Remote Controller Instance</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sp>
        <p:nvSpPr>
          <p:cNvPr id="72" name="Rectangle 20"/>
          <p:cNvSpPr>
            <a:spLocks noChangeArrowheads="1"/>
          </p:cNvSpPr>
          <p:nvPr/>
        </p:nvSpPr>
        <p:spPr bwMode="auto">
          <a:xfrm>
            <a:off x="4990808" y="5511800"/>
            <a:ext cx="1905000" cy="533400"/>
          </a:xfrm>
          <a:prstGeom prst="rect">
            <a:avLst/>
          </a:prstGeom>
          <a:solidFill>
            <a:sysClr val="window" lastClr="FFFFFF">
              <a:lumMod val="95000"/>
            </a:sysClr>
          </a:soli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Remote Controller Instance</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cxnSp>
        <p:nvCxnSpPr>
          <p:cNvPr id="73" name="Straight Arrow Connector 72"/>
          <p:cNvCxnSpPr>
            <a:stCxn id="67" idx="2"/>
            <a:endCxn id="71" idx="0"/>
          </p:cNvCxnSpPr>
          <p:nvPr/>
        </p:nvCxnSpPr>
        <p:spPr>
          <a:xfrm>
            <a:off x="2438109" y="5130800"/>
            <a:ext cx="0" cy="381000"/>
          </a:xfrm>
          <a:prstGeom prst="straightConnector1">
            <a:avLst/>
          </a:prstGeom>
          <a:noFill/>
          <a:ln w="12700" cap="flat" cmpd="sng" algn="ctr">
            <a:solidFill>
              <a:sysClr val="windowText" lastClr="000000"/>
            </a:solidFill>
            <a:prstDash val="solid"/>
            <a:miter lim="800000"/>
            <a:headEnd type="arrow"/>
            <a:tailEnd type="arrow"/>
          </a:ln>
          <a:effectLst/>
        </p:spPr>
      </p:cxnSp>
      <p:cxnSp>
        <p:nvCxnSpPr>
          <p:cNvPr id="74" name="Straight Arrow Connector 73"/>
          <p:cNvCxnSpPr/>
          <p:nvPr/>
        </p:nvCxnSpPr>
        <p:spPr>
          <a:xfrm>
            <a:off x="2857208" y="5130800"/>
            <a:ext cx="2667000" cy="381000"/>
          </a:xfrm>
          <a:prstGeom prst="straightConnector1">
            <a:avLst/>
          </a:prstGeom>
          <a:noFill/>
          <a:ln w="12700" cap="flat" cmpd="sng" algn="ctr">
            <a:solidFill>
              <a:sysClr val="windowText" lastClr="000000"/>
            </a:solidFill>
            <a:prstDash val="solid"/>
            <a:miter lim="800000"/>
            <a:headEnd type="arrow"/>
            <a:tailEnd type="arrow"/>
          </a:ln>
          <a:effectLst/>
        </p:spPr>
      </p:cxnSp>
      <p:cxnSp>
        <p:nvCxnSpPr>
          <p:cNvPr id="75" name="Straight Arrow Connector 74"/>
          <p:cNvCxnSpPr/>
          <p:nvPr/>
        </p:nvCxnSpPr>
        <p:spPr>
          <a:xfrm flipV="1">
            <a:off x="2857208" y="5130800"/>
            <a:ext cx="2667000" cy="381000"/>
          </a:xfrm>
          <a:prstGeom prst="straightConnector1">
            <a:avLst/>
          </a:prstGeom>
          <a:noFill/>
          <a:ln w="12700" cap="flat" cmpd="sng" algn="ctr">
            <a:solidFill>
              <a:sysClr val="windowText" lastClr="000000"/>
            </a:solidFill>
            <a:prstDash val="solid"/>
            <a:miter lim="800000"/>
            <a:headEnd type="arrow"/>
            <a:tailEnd type="arrow"/>
          </a:ln>
          <a:effectLst/>
        </p:spPr>
      </p:cxnSp>
      <p:cxnSp>
        <p:nvCxnSpPr>
          <p:cNvPr id="76" name="Straight Arrow Connector 75"/>
          <p:cNvCxnSpPr>
            <a:stCxn id="72" idx="0"/>
            <a:endCxn id="68" idx="3"/>
          </p:cNvCxnSpPr>
          <p:nvPr/>
        </p:nvCxnSpPr>
        <p:spPr>
          <a:xfrm flipV="1">
            <a:off x="5943308" y="5130800"/>
            <a:ext cx="0" cy="381000"/>
          </a:xfrm>
          <a:prstGeom prst="straightConnector1">
            <a:avLst/>
          </a:prstGeom>
          <a:noFill/>
          <a:ln w="12700" cap="flat" cmpd="sng" algn="ctr">
            <a:solidFill>
              <a:sysClr val="windowText" lastClr="000000"/>
            </a:solidFill>
            <a:prstDash val="solid"/>
            <a:miter lim="800000"/>
            <a:headEnd type="arrow"/>
            <a:tailEnd type="arrow"/>
          </a:ln>
          <a:effectLst/>
        </p:spPr>
      </p:cxnSp>
      <p:sp>
        <p:nvSpPr>
          <p:cNvPr id="77" name="TextBox 76"/>
          <p:cNvSpPr txBox="1">
            <a:spLocks noChangeArrowheads="1"/>
          </p:cNvSpPr>
          <p:nvPr/>
        </p:nvSpPr>
        <p:spPr bwMode="auto">
          <a:xfrm>
            <a:off x="9537408" y="1397002"/>
            <a:ext cx="2133600" cy="368819"/>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p:spPr>
        <p:txBody>
          <a:bodyPr wrap="square">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latin typeface="Calibri"/>
                <a:ea typeface="+mn-ea"/>
                <a:cs typeface="Calibri"/>
              </a:rPr>
              <a:t>Network Applications Orchestration &amp; Services</a:t>
            </a:r>
          </a:p>
        </p:txBody>
      </p:sp>
      <p:sp>
        <p:nvSpPr>
          <p:cNvPr id="78" name="TextBox 77"/>
          <p:cNvSpPr txBox="1">
            <a:spLocks noChangeArrowheads="1"/>
          </p:cNvSpPr>
          <p:nvPr/>
        </p:nvSpPr>
        <p:spPr bwMode="auto">
          <a:xfrm>
            <a:off x="9537408" y="3558118"/>
            <a:ext cx="2116667" cy="480483"/>
          </a:xfrm>
          <a:prstGeom prst="rec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a:extLst/>
        </p:spPr>
        <p:txBody>
          <a:bodyPr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alibri"/>
                <a:ea typeface="+mn-ea"/>
                <a:cs typeface="Calibri"/>
              </a:rPr>
              <a:t>Controller Platform</a:t>
            </a:r>
          </a:p>
        </p:txBody>
      </p:sp>
      <p:sp>
        <p:nvSpPr>
          <p:cNvPr id="79" name="TextBox 78"/>
          <p:cNvSpPr txBox="1">
            <a:spLocks noChangeArrowheads="1"/>
          </p:cNvSpPr>
          <p:nvPr/>
        </p:nvSpPr>
        <p:spPr bwMode="auto">
          <a:xfrm>
            <a:off x="9537408" y="2616200"/>
            <a:ext cx="2133600" cy="508000"/>
          </a:xfrm>
          <a:prstGeom prst="rect">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ln>
          <a:effectLst/>
          <a:extLst/>
        </p:spPr>
        <p:txBody>
          <a:bodyPr wrap="none"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100" b="0" i="0" u="none" strike="noStrike" kern="0" cap="none" spc="0" normalizeH="0" baseline="0" noProof="0" dirty="0" smtClean="0">
                <a:ln>
                  <a:noFill/>
                </a:ln>
                <a:solidFill>
                  <a:srgbClr val="000000"/>
                </a:solidFill>
                <a:effectLst/>
                <a:uLnTx/>
                <a:uFillTx/>
                <a:latin typeface="Calibri"/>
                <a:ea typeface="+mn-ea"/>
                <a:cs typeface="Calibri"/>
              </a:rPr>
              <a:t>Plugins &amp; Applications</a:t>
            </a:r>
            <a:endParaRPr kumimoji="0" lang="en-US" sz="1100" b="0" i="0" u="none" strike="noStrike" kern="0" cap="none" spc="0" normalizeH="0" baseline="0" noProof="0" dirty="0">
              <a:ln>
                <a:noFill/>
              </a:ln>
              <a:solidFill>
                <a:srgbClr val="000000"/>
              </a:solidFill>
              <a:effectLst/>
              <a:uLnTx/>
              <a:uFillTx/>
              <a:latin typeface="Calibri"/>
              <a:ea typeface="+mn-ea"/>
              <a:cs typeface="Calibri"/>
            </a:endParaRPr>
          </a:p>
        </p:txBody>
      </p:sp>
      <p:sp>
        <p:nvSpPr>
          <p:cNvPr id="80" name="TextBox 79"/>
          <p:cNvSpPr txBox="1">
            <a:spLocks noChangeArrowheads="1"/>
          </p:cNvSpPr>
          <p:nvPr/>
        </p:nvSpPr>
        <p:spPr bwMode="auto">
          <a:xfrm>
            <a:off x="9537408" y="4749801"/>
            <a:ext cx="2116667" cy="480483"/>
          </a:xfrm>
          <a:prstGeom prst="rect">
            <a:avLst/>
          </a:prstGeom>
          <a:gradFill rotWithShape="1">
            <a:gsLst>
              <a:gs pos="0">
                <a:srgbClr val="70AD47">
                  <a:lumMod val="110000"/>
                  <a:satMod val="105000"/>
                  <a:tint val="67000"/>
                </a:srgbClr>
              </a:gs>
              <a:gs pos="50000">
                <a:srgbClr val="70AD47">
                  <a:lumMod val="105000"/>
                  <a:satMod val="103000"/>
                  <a:tint val="73000"/>
                </a:srgbClr>
              </a:gs>
              <a:gs pos="100000">
                <a:srgbClr val="70AD47">
                  <a:lumMod val="105000"/>
                  <a:satMod val="109000"/>
                  <a:tint val="81000"/>
                </a:srgbClr>
              </a:gs>
            </a:gsLst>
            <a:lin ang="5400000" scaled="0"/>
          </a:gradFill>
          <a:ln w="6350" cap="flat" cmpd="sng" algn="ctr">
            <a:solidFill>
              <a:srgbClr val="70AD47"/>
            </a:solidFill>
            <a:prstDash val="solid"/>
            <a:miter lim="800000"/>
          </a:ln>
          <a:effectLst/>
          <a:extLst/>
        </p:spPr>
        <p:txBody>
          <a:bodyPr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100" b="0" i="0" u="none" strike="noStrike" kern="0" cap="none" spc="0" normalizeH="0" baseline="0" noProof="0" dirty="0" smtClean="0">
                <a:ln>
                  <a:noFill/>
                </a:ln>
                <a:solidFill>
                  <a:sysClr val="windowText" lastClr="000000"/>
                </a:solidFill>
                <a:effectLst/>
                <a:uLnTx/>
                <a:uFillTx/>
                <a:latin typeface="Calibri"/>
                <a:ea typeface="+mn-ea"/>
                <a:cs typeface="Calibri"/>
              </a:rPr>
              <a:t>Clustering</a:t>
            </a:r>
            <a:endParaRPr kumimoji="0" lang="en-US" sz="1100" b="0" i="0" u="none" strike="noStrike" kern="0" cap="none" spc="0" normalizeH="0" baseline="0" noProof="0" dirty="0">
              <a:ln>
                <a:noFill/>
              </a:ln>
              <a:solidFill>
                <a:sysClr val="windowText" lastClr="000000"/>
              </a:solidFill>
              <a:effectLst/>
              <a:uLnTx/>
              <a:uFillTx/>
              <a:latin typeface="Calibri"/>
              <a:ea typeface="+mn-ea"/>
              <a:cs typeface="Calibri"/>
            </a:endParaRPr>
          </a:p>
        </p:txBody>
      </p:sp>
      <p:sp>
        <p:nvSpPr>
          <p:cNvPr id="81" name="Rectangle 20"/>
          <p:cNvSpPr>
            <a:spLocks noChangeArrowheads="1"/>
          </p:cNvSpPr>
          <p:nvPr/>
        </p:nvSpPr>
        <p:spPr bwMode="auto">
          <a:xfrm>
            <a:off x="291808" y="1422400"/>
            <a:ext cx="26416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Network Devices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2" name="Rectangle 20"/>
          <p:cNvSpPr>
            <a:spLocks noChangeArrowheads="1"/>
          </p:cNvSpPr>
          <p:nvPr/>
        </p:nvSpPr>
        <p:spPr bwMode="auto">
          <a:xfrm>
            <a:off x="190208" y="1524000"/>
            <a:ext cx="26416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Network Devices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3" name="Rectangle 20"/>
          <p:cNvSpPr>
            <a:spLocks noChangeArrowheads="1"/>
          </p:cNvSpPr>
          <p:nvPr/>
        </p:nvSpPr>
        <p:spPr bwMode="auto">
          <a:xfrm>
            <a:off x="6895808" y="1422400"/>
            <a:ext cx="20320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Applications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4" name="Rectangle 20"/>
          <p:cNvSpPr>
            <a:spLocks noChangeArrowheads="1"/>
          </p:cNvSpPr>
          <p:nvPr/>
        </p:nvSpPr>
        <p:spPr bwMode="auto">
          <a:xfrm>
            <a:off x="6794208" y="1524000"/>
            <a:ext cx="20320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Applications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5" name="Up-Down Arrow 84"/>
          <p:cNvSpPr/>
          <p:nvPr/>
        </p:nvSpPr>
        <p:spPr>
          <a:xfrm>
            <a:off x="82166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86" name="Up-Down Arrow 85"/>
          <p:cNvSpPr/>
          <p:nvPr/>
        </p:nvSpPr>
        <p:spPr>
          <a:xfrm>
            <a:off x="8216608" y="1905000"/>
            <a:ext cx="228600" cy="7112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43" name="Rectangle 42"/>
          <p:cNvSpPr/>
          <p:nvPr/>
        </p:nvSpPr>
        <p:spPr>
          <a:xfrm>
            <a:off x="0" y="6152482"/>
            <a:ext cx="8910669" cy="307777"/>
          </a:xfrm>
          <a:prstGeom prst="rect">
            <a:avLst/>
          </a:prstGeom>
        </p:spPr>
        <p:txBody>
          <a:bodyPr wrap="square">
            <a:spAutoFit/>
          </a:bodyPr>
          <a:lstStyle/>
          <a:p>
            <a:r>
              <a:rPr lang="en-US" sz="1400" i="1" baseline="0" dirty="0" smtClean="0"/>
              <a:t>Source: Ed </a:t>
            </a:r>
            <a:r>
              <a:rPr lang="en-US" sz="1400" i="1" baseline="0" dirty="0" err="1" smtClean="0"/>
              <a:t>Warnicke</a:t>
            </a:r>
            <a:r>
              <a:rPr lang="en-US" sz="1400" i="1" baseline="0" dirty="0" smtClean="0"/>
              <a:t>, July 27, 2015. </a:t>
            </a:r>
            <a:endParaRPr lang="en-US" sz="1400" i="1" baseline="0" dirty="0"/>
          </a:p>
        </p:txBody>
      </p:sp>
      <p:sp>
        <p:nvSpPr>
          <p:cNvPr id="44" name="Slide Number Placeholder 9"/>
          <p:cNvSpPr txBox="1">
            <a:spLocks/>
          </p:cNvSpPr>
          <p:nvPr/>
        </p:nvSpPr>
        <p:spPr>
          <a:xfrm>
            <a:off x="7239000" y="6553200"/>
            <a:ext cx="1905000" cy="304800"/>
          </a:xfrm>
          <a:prstGeom prst="rect">
            <a:avLst/>
          </a:prstGeom>
        </p:spPr>
        <p:txBody>
          <a:bodyPr/>
          <a:lstStyle>
            <a:defPPr>
              <a:defRPr lang="en-US"/>
            </a:defPPr>
            <a:lvl1pPr algn="r" rtl="0" eaLnBrk="0" fontAlgn="base" hangingPunct="0">
              <a:spcBef>
                <a:spcPct val="0"/>
              </a:spcBef>
              <a:spcAft>
                <a:spcPct val="0"/>
              </a:spcAft>
              <a:defRPr sz="1600" kern="1200" baseline="-25000">
                <a:solidFill>
                  <a:schemeClr val="tx1"/>
                </a:solidFill>
                <a:effectLst>
                  <a:outerShdw blurRad="38100" dist="38100" dir="2700000" algn="tl">
                    <a:srgbClr val="000000">
                      <a:alpha val="43137"/>
                    </a:srgbClr>
                  </a:outerShdw>
                </a:effectLst>
                <a:latin typeface="Arial" charset="0"/>
                <a:ea typeface="ＭＳ Ｐゴシック" charset="0"/>
                <a:cs typeface="ＭＳ Ｐゴシック" charset="0"/>
              </a:defRPr>
            </a:lvl1pPr>
            <a:lvl2pPr marL="4572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baseline="-250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baseline="-250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baseline="-250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baseline="-25000">
                <a:solidFill>
                  <a:schemeClr val="tx1"/>
                </a:solidFill>
                <a:latin typeface="Arial" charset="0"/>
                <a:ea typeface="ＭＳ Ｐゴシック" charset="0"/>
                <a:cs typeface="ＭＳ Ｐゴシック" charset="0"/>
              </a:defRPr>
            </a:lvl9pPr>
          </a:lstStyle>
          <a:p>
            <a:pPr>
              <a:defRPr/>
            </a:pPr>
            <a:fld id="{164B0F64-89EF-7A42-892D-484BAB952423}" type="slidenum">
              <a:rPr lang="en-US" smtClean="0"/>
              <a:pPr>
                <a:defRPr/>
              </a:pPr>
              <a:t>23</a:t>
            </a:fld>
            <a:endParaRPr lang="en-US" dirty="0">
              <a:solidFill>
                <a:schemeClr val="bg2"/>
              </a:solidFill>
            </a:endParaRPr>
          </a:p>
        </p:txBody>
      </p:sp>
    </p:spTree>
    <p:extLst>
      <p:ext uri="{BB962C8B-B14F-4D97-AF65-F5344CB8AC3E}">
        <p14:creationId xmlns:p14="http://schemas.microsoft.com/office/powerpoint/2010/main" val="28085749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4919"/>
            <a:ext cx="8077200" cy="580292"/>
          </a:xfrm>
        </p:spPr>
        <p:txBody>
          <a:bodyPr>
            <a:noAutofit/>
          </a:bodyPr>
          <a:lstStyle/>
          <a:p>
            <a:r>
              <a:rPr lang="en-US" sz="3200" dirty="0" err="1" smtClean="0">
                <a:ea typeface="ＭＳ Ｐゴシック" charset="0"/>
                <a:cs typeface="ＭＳ Ｐゴシック" charset="0"/>
              </a:rPr>
              <a:t>OpenDaylight</a:t>
            </a:r>
            <a:r>
              <a:rPr lang="en-US" sz="3200" dirty="0" smtClean="0">
                <a:ea typeface="ＭＳ Ｐゴシック" charset="0"/>
                <a:cs typeface="ＭＳ Ｐゴシック" charset="0"/>
              </a:rPr>
              <a:t>: YANG Data Store</a:t>
            </a:r>
            <a:endParaRPr lang="en-US" sz="3200" dirty="0"/>
          </a:p>
        </p:txBody>
      </p:sp>
      <p:sp>
        <p:nvSpPr>
          <p:cNvPr id="8" name="Rectangle 1"/>
          <p:cNvSpPr>
            <a:spLocks noChangeArrowheads="1"/>
          </p:cNvSpPr>
          <p:nvPr/>
        </p:nvSpPr>
        <p:spPr bwMode="auto">
          <a:xfrm>
            <a:off x="608930" y="1700831"/>
            <a:ext cx="303711" cy="358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sz="1400"/>
          </a:p>
        </p:txBody>
      </p:sp>
      <p:grpSp>
        <p:nvGrpSpPr>
          <p:cNvPr id="10" name="Group 9"/>
          <p:cNvGrpSpPr/>
          <p:nvPr/>
        </p:nvGrpSpPr>
        <p:grpSpPr>
          <a:xfrm>
            <a:off x="579721" y="1143000"/>
            <a:ext cx="8030879" cy="4917286"/>
            <a:chOff x="403411" y="2925343"/>
            <a:chExt cx="5438588" cy="3642457"/>
          </a:xfrm>
        </p:grpSpPr>
        <p:pic>
          <p:nvPicPr>
            <p:cNvPr id="11" name="Picture 10"/>
            <p:cNvPicPr>
              <a:picLocks noChangeAspect="1"/>
            </p:cNvPicPr>
            <p:nvPr/>
          </p:nvPicPr>
          <p:blipFill>
            <a:blip r:embed="rId3"/>
            <a:stretch>
              <a:fillRect/>
            </a:stretch>
          </p:blipFill>
          <p:spPr>
            <a:xfrm>
              <a:off x="403411" y="2925343"/>
              <a:ext cx="5244354" cy="3505021"/>
            </a:xfrm>
            <a:prstGeom prst="rect">
              <a:avLst/>
            </a:prstGeom>
          </p:spPr>
        </p:pic>
        <p:sp>
          <p:nvSpPr>
            <p:cNvPr id="12" name="Rectangle 11"/>
            <p:cNvSpPr/>
            <p:nvPr/>
          </p:nvSpPr>
          <p:spPr>
            <a:xfrm>
              <a:off x="463176" y="6330443"/>
              <a:ext cx="5378823" cy="237357"/>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https://</a:t>
              </a:r>
              <a:r>
                <a:rPr kumimoji="0" lang="en-US" sz="1600" b="0" i="0" u="none" strike="noStrike" kern="0" cap="none" spc="0" normalizeH="0" baseline="0" noProof="0" dirty="0" err="1">
                  <a:ln>
                    <a:noFill/>
                  </a:ln>
                  <a:solidFill>
                    <a:sysClr val="windowText" lastClr="000000"/>
                  </a:solidFill>
                  <a:effectLst/>
                  <a:uLnTx/>
                  <a:uFillTx/>
                </a:rPr>
                <a:t>wiki.opendaylight.org</a:t>
              </a:r>
              <a:r>
                <a:rPr kumimoji="0" lang="en-US" sz="1600" b="0" i="0" u="none" strike="noStrike" kern="0" cap="none" spc="0" normalizeH="0" baseline="0" noProof="0" dirty="0">
                  <a:ln>
                    <a:noFill/>
                  </a:ln>
                  <a:solidFill>
                    <a:sysClr val="windowText" lastClr="000000"/>
                  </a:solidFill>
                  <a:effectLst/>
                  <a:uLnTx/>
                  <a:uFillTx/>
                </a:rPr>
                <a:t>/view/</a:t>
              </a:r>
              <a:r>
                <a:rPr kumimoji="0" lang="en-US" sz="1600" b="0" i="0" u="none" strike="noStrike" kern="0" cap="none" spc="0" normalizeH="0" baseline="0" noProof="0" dirty="0" err="1">
                  <a:ln>
                    <a:noFill/>
                  </a:ln>
                  <a:solidFill>
                    <a:sysClr val="windowText" lastClr="000000"/>
                  </a:solidFill>
                  <a:effectLst/>
                  <a:uLnTx/>
                  <a:uFillTx/>
                </a:rPr>
                <a:t>OpenDaylight_Controller:Architectural_Framework</a:t>
              </a:r>
              <a:endParaRPr kumimoji="0" lang="en-US" sz="1600" b="0" i="0" u="none" strike="noStrike" kern="0" cap="none" spc="0" normalizeH="0" baseline="0" noProof="0" dirty="0">
                <a:ln>
                  <a:noFill/>
                </a:ln>
                <a:solidFill>
                  <a:sysClr val="windowText" lastClr="000000"/>
                </a:solidFill>
                <a:effectLst/>
                <a:uLnTx/>
                <a:uFillTx/>
              </a:endParaRPr>
            </a:p>
          </p:txBody>
        </p:sp>
      </p:grpSp>
      <p:sp>
        <p:nvSpPr>
          <p:cNvPr id="7"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24</a:t>
            </a:fld>
            <a:endParaRPr lang="en-US" dirty="0">
              <a:solidFill>
                <a:schemeClr val="bg2"/>
              </a:solidFill>
            </a:endParaRPr>
          </a:p>
        </p:txBody>
      </p:sp>
    </p:spTree>
    <p:extLst>
      <p:ext uri="{BB962C8B-B14F-4D97-AF65-F5344CB8AC3E}">
        <p14:creationId xmlns:p14="http://schemas.microsoft.com/office/powerpoint/2010/main" val="4125383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ea typeface="ＭＳ Ｐゴシック" charset="0"/>
                <a:cs typeface="ＭＳ Ｐゴシック" charset="0"/>
              </a:rPr>
              <a:t>Questions to Keep in Mind on Architecture</a:t>
            </a:r>
            <a:endParaRPr lang="en-US" sz="1200" dirty="0"/>
          </a:p>
        </p:txBody>
      </p:sp>
      <p:sp>
        <p:nvSpPr>
          <p:cNvPr id="4" name="Rectangle 3"/>
          <p:cNvSpPr/>
          <p:nvPr/>
        </p:nvSpPr>
        <p:spPr>
          <a:xfrm>
            <a:off x="903460" y="837619"/>
            <a:ext cx="7284592" cy="1958946"/>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fontAlgn="auto">
              <a:spcBef>
                <a:spcPts val="0"/>
              </a:spcBef>
              <a:spcAft>
                <a:spcPts val="0"/>
              </a:spcAft>
            </a:pP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Q-arch1: What </a:t>
            </a:r>
            <a:r>
              <a:rPr lang="en-US" altLang="zh-CN" sz="2800" baseline="0" dirty="0">
                <a:solidFill>
                  <a:srgbClr val="000090"/>
                </a:solidFill>
                <a:latin typeface="Arial" pitchFamily="-105" charset="0"/>
                <a:ea typeface="ＭＳ Ｐゴシック" pitchFamily="-105" charset="-128"/>
                <a:cs typeface="ＭＳ Ｐゴシック" pitchFamily="-105" charset="-128"/>
              </a:rPr>
              <a:t>are the commonality and differences among the SDN architectures</a:t>
            </a: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a:t>
            </a:r>
          </a:p>
          <a:p>
            <a:pPr fontAlgn="auto">
              <a:spcBef>
                <a:spcPts val="0"/>
              </a:spcBef>
              <a:spcAft>
                <a:spcPts val="0"/>
              </a:spcAft>
            </a:pP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Q-arch2: Is it possible that there can be a reference architecture?</a:t>
            </a:r>
            <a:endParaRPr lang="en-US" altLang="zh-CN" sz="2800" baseline="0" dirty="0">
              <a:solidFill>
                <a:srgbClr val="000090"/>
              </a:solidFill>
              <a:latin typeface="Arial" pitchFamily="-105" charset="0"/>
              <a:ea typeface="ＭＳ Ｐゴシック" pitchFamily="-105" charset="-128"/>
              <a:cs typeface="ＭＳ Ｐゴシック" pitchFamily="-105" charset="-128"/>
            </a:endParaRPr>
          </a:p>
        </p:txBody>
      </p:sp>
      <p:pic>
        <p:nvPicPr>
          <p:cNvPr id="6" name="Picture 5"/>
          <p:cNvPicPr>
            <a:picLocks noChangeAspect="1"/>
          </p:cNvPicPr>
          <p:nvPr/>
        </p:nvPicPr>
        <p:blipFill rotWithShape="1">
          <a:blip r:embed="rId3"/>
          <a:srcRect r="65866"/>
          <a:stretch/>
        </p:blipFill>
        <p:spPr>
          <a:xfrm>
            <a:off x="1053908" y="3001914"/>
            <a:ext cx="2229420" cy="3265714"/>
          </a:xfrm>
          <a:prstGeom prst="rect">
            <a:avLst/>
          </a:prstGeom>
        </p:spPr>
      </p:pic>
      <p:pic>
        <p:nvPicPr>
          <p:cNvPr id="7" name="Picture 6"/>
          <p:cNvPicPr>
            <a:picLocks noChangeAspect="1"/>
          </p:cNvPicPr>
          <p:nvPr/>
        </p:nvPicPr>
        <p:blipFill>
          <a:blip r:embed="rId4"/>
          <a:stretch>
            <a:fillRect/>
          </a:stretch>
        </p:blipFill>
        <p:spPr>
          <a:xfrm>
            <a:off x="5181215" y="2962859"/>
            <a:ext cx="2984500" cy="1905000"/>
          </a:xfrm>
          <a:prstGeom prst="rect">
            <a:avLst/>
          </a:prstGeom>
        </p:spPr>
      </p:pic>
      <p:pic>
        <p:nvPicPr>
          <p:cNvPr id="8" name="Picture 7"/>
          <p:cNvPicPr>
            <a:picLocks noChangeAspect="1"/>
          </p:cNvPicPr>
          <p:nvPr/>
        </p:nvPicPr>
        <p:blipFill>
          <a:blip r:embed="rId5"/>
          <a:stretch>
            <a:fillRect/>
          </a:stretch>
        </p:blipFill>
        <p:spPr>
          <a:xfrm>
            <a:off x="5168515" y="4690515"/>
            <a:ext cx="3009900" cy="1854200"/>
          </a:xfrm>
          <a:prstGeom prst="rect">
            <a:avLst/>
          </a:prstGeom>
        </p:spPr>
      </p:pic>
      <p:sp>
        <p:nvSpPr>
          <p:cNvPr id="9"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25</a:t>
            </a:fld>
            <a:endParaRPr lang="en-US" dirty="0">
              <a:solidFill>
                <a:schemeClr val="bg2"/>
              </a:solidFill>
            </a:endParaRPr>
          </a:p>
        </p:txBody>
      </p:sp>
    </p:spTree>
    <p:extLst>
      <p:ext uri="{BB962C8B-B14F-4D97-AF65-F5344CB8AC3E}">
        <p14:creationId xmlns:p14="http://schemas.microsoft.com/office/powerpoint/2010/main" val="33427698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r>
              <a:rPr lang="en-US" dirty="0" smtClean="0"/>
              <a:t>SDN key technical components</a:t>
            </a:r>
          </a:p>
          <a:p>
            <a:pPr lvl="1"/>
            <a:r>
              <a:rPr lang="en-US" dirty="0" smtClean="0"/>
              <a:t>Architecture</a:t>
            </a:r>
          </a:p>
          <a:p>
            <a:pPr lvl="1"/>
            <a:r>
              <a:rPr lang="en-US" dirty="0" err="1" smtClean="0"/>
              <a:t>Datapath</a:t>
            </a:r>
            <a:endParaRPr lang="en-US" dirty="0" smtClean="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26</a:t>
            </a:fld>
            <a:endParaRPr lang="en-US" dirty="0">
              <a:solidFill>
                <a:schemeClr val="bg2"/>
              </a:solidFill>
            </a:endParaRPr>
          </a:p>
        </p:txBody>
      </p:sp>
    </p:spTree>
    <p:extLst>
      <p:ext uri="{BB962C8B-B14F-4D97-AF65-F5344CB8AC3E}">
        <p14:creationId xmlns:p14="http://schemas.microsoft.com/office/powerpoint/2010/main" val="3844220484"/>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Current SDN Data Path Designs</a:t>
            </a:r>
            <a:endParaRPr lang="en-US" sz="3600" dirty="0"/>
          </a:p>
        </p:txBody>
      </p:sp>
      <p:grpSp>
        <p:nvGrpSpPr>
          <p:cNvPr id="79" name="Group 78"/>
          <p:cNvGrpSpPr/>
          <p:nvPr/>
        </p:nvGrpSpPr>
        <p:grpSpPr>
          <a:xfrm>
            <a:off x="2211162" y="1212087"/>
            <a:ext cx="4134555" cy="4952944"/>
            <a:chOff x="4738511" y="1507124"/>
            <a:chExt cx="4134555" cy="4952944"/>
          </a:xfrm>
        </p:grpSpPr>
        <p:pic>
          <p:nvPicPr>
            <p:cNvPr id="47" name="Picture 46"/>
            <p:cNvPicPr>
              <a:picLocks noChangeAspect="1"/>
            </p:cNvPicPr>
            <p:nvPr/>
          </p:nvPicPr>
          <p:blipFill rotWithShape="1">
            <a:blip r:embed="rId3"/>
            <a:srcRect l="7735" t="31769" r="4972" b="35773"/>
            <a:stretch/>
          </p:blipFill>
          <p:spPr>
            <a:xfrm>
              <a:off x="4840111" y="4529667"/>
              <a:ext cx="1806222" cy="537294"/>
            </a:xfrm>
            <a:prstGeom prst="rect">
              <a:avLst/>
            </a:prstGeom>
          </p:spPr>
        </p:pic>
        <p:grpSp>
          <p:nvGrpSpPr>
            <p:cNvPr id="30" name="Group 29"/>
            <p:cNvGrpSpPr/>
            <p:nvPr/>
          </p:nvGrpSpPr>
          <p:grpSpPr>
            <a:xfrm>
              <a:off x="5020732" y="4219222"/>
              <a:ext cx="1382889" cy="561622"/>
              <a:chOff x="973667" y="3022600"/>
              <a:chExt cx="1439333" cy="561622"/>
            </a:xfrm>
          </p:grpSpPr>
          <p:sp>
            <p:nvSpPr>
              <p:cNvPr id="31" name="Rounded Rectangle 30"/>
              <p:cNvSpPr/>
              <p:nvPr/>
            </p:nvSpPr>
            <p:spPr bwMode="auto">
              <a:xfrm>
                <a:off x="973667" y="3022600"/>
                <a:ext cx="1439333" cy="56162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2" name="Rectangle 31"/>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35" name="Rounded Rectangle 34"/>
            <p:cNvSpPr/>
            <p:nvPr/>
          </p:nvSpPr>
          <p:spPr bwMode="auto">
            <a:xfrm>
              <a:off x="6824132" y="3146777"/>
              <a:ext cx="1382889" cy="572911"/>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6" name="Rectangle 35"/>
            <p:cNvSpPr/>
            <p:nvPr/>
          </p:nvSpPr>
          <p:spPr bwMode="auto">
            <a:xfrm>
              <a:off x="6905477" y="3225800"/>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37" name="Rectangle 36"/>
            <p:cNvSpPr/>
            <p:nvPr/>
          </p:nvSpPr>
          <p:spPr bwMode="auto">
            <a:xfrm>
              <a:off x="5085144" y="2111021"/>
              <a:ext cx="3169856" cy="462845"/>
            </a:xfrm>
            <a:prstGeom prst="rect">
              <a:avLst/>
            </a:prstGeom>
            <a:solidFill>
              <a:schemeClr val="accent6">
                <a:lumMod val="75000"/>
              </a:schemeClr>
            </a:solidFill>
            <a:ln w="9525" cap="flat" cmpd="sng" algn="ctr">
              <a:solidFill>
                <a:srgbClr val="660066"/>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nvGrpSpPr>
            <p:cNvPr id="38" name="Group 37"/>
            <p:cNvGrpSpPr/>
            <p:nvPr/>
          </p:nvGrpSpPr>
          <p:grpSpPr>
            <a:xfrm>
              <a:off x="6849532" y="5432779"/>
              <a:ext cx="1382889" cy="598312"/>
              <a:chOff x="973667" y="3000021"/>
              <a:chExt cx="1439333" cy="598312"/>
            </a:xfrm>
          </p:grpSpPr>
          <p:sp>
            <p:nvSpPr>
              <p:cNvPr id="39" name="Rounded Rectangle 38"/>
              <p:cNvSpPr/>
              <p:nvPr/>
            </p:nvSpPr>
            <p:spPr bwMode="auto">
              <a:xfrm>
                <a:off x="973667" y="3000021"/>
                <a:ext cx="1439333" cy="59831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40" name="Rectangle 39"/>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45" name="Rectangle 44"/>
            <p:cNvSpPr/>
            <p:nvPr/>
          </p:nvSpPr>
          <p:spPr>
            <a:xfrm>
              <a:off x="6181946" y="1507124"/>
              <a:ext cx="834483" cy="461665"/>
            </a:xfrm>
            <a:prstGeom prst="rect">
              <a:avLst/>
            </a:prstGeom>
          </p:spPr>
          <p:txBody>
            <a:bodyPr wrap="none">
              <a:spAutoFit/>
            </a:bodyPr>
            <a:lstStyle/>
            <a:p>
              <a:r>
                <a:rPr lang="en-US" baseline="0" dirty="0" smtClean="0"/>
                <a:t>SDN</a:t>
              </a:r>
              <a:endParaRPr lang="en-US" baseline="0" dirty="0"/>
            </a:p>
          </p:txBody>
        </p:sp>
        <p:sp>
          <p:nvSpPr>
            <p:cNvPr id="46" name="Rounded Rectangle 45"/>
            <p:cNvSpPr/>
            <p:nvPr/>
          </p:nvSpPr>
          <p:spPr bwMode="auto">
            <a:xfrm>
              <a:off x="4738511" y="1535290"/>
              <a:ext cx="4134555" cy="492477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56" name="Straight Arrow Connector 55"/>
            <p:cNvCxnSpPr/>
            <p:nvPr/>
          </p:nvCxnSpPr>
          <p:spPr bwMode="auto">
            <a:xfrm flipV="1">
              <a:off x="6064952" y="2596444"/>
              <a:ext cx="16934" cy="1605844"/>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cxnSp>
          <p:nvCxnSpPr>
            <p:cNvPr id="58" name="Straight Arrow Connector 57"/>
            <p:cNvCxnSpPr/>
            <p:nvPr/>
          </p:nvCxnSpPr>
          <p:spPr bwMode="auto">
            <a:xfrm flipV="1">
              <a:off x="7275690" y="2582333"/>
              <a:ext cx="5645" cy="564444"/>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sp>
          <p:nvSpPr>
            <p:cNvPr id="62" name="Freeform 61"/>
            <p:cNvSpPr/>
            <p:nvPr/>
          </p:nvSpPr>
          <p:spPr>
            <a:xfrm>
              <a:off x="7972778" y="2582333"/>
              <a:ext cx="664641" cy="2822223"/>
            </a:xfrm>
            <a:custGeom>
              <a:avLst/>
              <a:gdLst>
                <a:gd name="connsiteX0" fmla="*/ 141111 w 664641"/>
                <a:gd name="connsiteY0" fmla="*/ 0 h 2822223"/>
                <a:gd name="connsiteX1" fmla="*/ 663222 w 664641"/>
                <a:gd name="connsiteY1" fmla="*/ 1608667 h 2822223"/>
                <a:gd name="connsiteX2" fmla="*/ 0 w 664641"/>
                <a:gd name="connsiteY2" fmla="*/ 2822223 h 2822223"/>
              </a:gdLst>
              <a:ahLst/>
              <a:cxnLst>
                <a:cxn ang="0">
                  <a:pos x="connsiteX0" y="connsiteY0"/>
                </a:cxn>
                <a:cxn ang="0">
                  <a:pos x="connsiteX1" y="connsiteY1"/>
                </a:cxn>
                <a:cxn ang="0">
                  <a:pos x="connsiteX2" y="connsiteY2"/>
                </a:cxn>
              </a:cxnLst>
              <a:rect l="l" t="t" r="r" b="b"/>
              <a:pathLst>
                <a:path w="664641" h="2822223">
                  <a:moveTo>
                    <a:pt x="141111" y="0"/>
                  </a:moveTo>
                  <a:cubicBezTo>
                    <a:pt x="413926" y="569148"/>
                    <a:pt x="686741" y="1138297"/>
                    <a:pt x="663222" y="1608667"/>
                  </a:cubicBezTo>
                  <a:cubicBezTo>
                    <a:pt x="639704" y="2079038"/>
                    <a:pt x="0" y="2822223"/>
                    <a:pt x="0" y="2822223"/>
                  </a:cubicBezTo>
                </a:path>
              </a:pathLst>
            </a:custGeom>
            <a:ln>
              <a:solidFill>
                <a:srgbClr val="660066"/>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69" name="Straight Connector 68"/>
            <p:cNvCxnSpPr/>
            <p:nvPr/>
          </p:nvCxnSpPr>
          <p:spPr bwMode="auto">
            <a:xfrm flipV="1">
              <a:off x="6318955" y="3651956"/>
              <a:ext cx="649112" cy="61383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0" name="Straight Connector 69"/>
            <p:cNvCxnSpPr>
              <a:stCxn id="39" idx="0"/>
            </p:cNvCxnSpPr>
            <p:nvPr/>
          </p:nvCxnSpPr>
          <p:spPr bwMode="auto">
            <a:xfrm flipH="1" flipV="1">
              <a:off x="7501466" y="3691466"/>
              <a:ext cx="39511" cy="174131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3" name="Straight Connector 72"/>
            <p:cNvCxnSpPr/>
            <p:nvPr/>
          </p:nvCxnSpPr>
          <p:spPr bwMode="auto">
            <a:xfrm flipH="1" flipV="1">
              <a:off x="6389512" y="4555069"/>
              <a:ext cx="793044" cy="877709"/>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pic>
          <p:nvPicPr>
            <p:cNvPr id="76" name="Picture 75"/>
            <p:cNvPicPr>
              <a:picLocks noChangeAspect="1"/>
            </p:cNvPicPr>
            <p:nvPr/>
          </p:nvPicPr>
          <p:blipFill>
            <a:blip r:embed="rId4"/>
            <a:stretch>
              <a:fillRect/>
            </a:stretch>
          </p:blipFill>
          <p:spPr>
            <a:xfrm>
              <a:off x="7492999" y="1538644"/>
              <a:ext cx="694267" cy="930800"/>
            </a:xfrm>
            <a:prstGeom prst="rect">
              <a:avLst/>
            </a:prstGeom>
          </p:spPr>
        </p:pic>
      </p:grpSp>
      <p:sp>
        <p:nvSpPr>
          <p:cNvPr id="80"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27</a:t>
            </a:fld>
            <a:endParaRPr lang="en-US" dirty="0">
              <a:solidFill>
                <a:schemeClr val="bg2"/>
              </a:solidFill>
            </a:endParaRPr>
          </a:p>
        </p:txBody>
      </p:sp>
      <p:sp>
        <p:nvSpPr>
          <p:cNvPr id="48" name="Rounded Rectangular Callout 47"/>
          <p:cNvSpPr/>
          <p:nvPr/>
        </p:nvSpPr>
        <p:spPr bwMode="auto">
          <a:xfrm>
            <a:off x="7154333" y="5131554"/>
            <a:ext cx="1721556" cy="1345446"/>
          </a:xfrm>
          <a:prstGeom prst="wedgeRoundRectCallout">
            <a:avLst>
              <a:gd name="adj1" fmla="val -131039"/>
              <a:gd name="adj2" fmla="val -41448"/>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600" baseline="0" dirty="0" smtClean="0">
                <a:latin typeface="Menlo Regular" charset="0"/>
                <a:cs typeface="Menlo Regular" charset="0"/>
                <a:sym typeface="Menlo Regular" charset="0"/>
              </a:rPr>
              <a:t>OpenFlow1.x</a:t>
            </a:r>
            <a:br>
              <a:rPr lang="en-US" sz="1600" baseline="0" dirty="0" smtClean="0">
                <a:latin typeface="Menlo Regular" charset="0"/>
                <a:cs typeface="Menlo Regular" charset="0"/>
                <a:sym typeface="Menlo Regular" charset="0"/>
              </a:rPr>
            </a:br>
            <a:r>
              <a:rPr lang="en-US" sz="1600" baseline="0" dirty="0" smtClean="0">
                <a:latin typeface="Menlo Regular" charset="0"/>
                <a:cs typeface="Menlo Regular" charset="0"/>
                <a:sym typeface="Menlo Regular" charset="0"/>
              </a:rPr>
              <a:t>OFDPA</a:t>
            </a:r>
            <a:br>
              <a:rPr lang="en-US" sz="1600" baseline="0" dirty="0" smtClean="0">
                <a:latin typeface="Menlo Regular" charset="0"/>
                <a:cs typeface="Menlo Regular" charset="0"/>
                <a:sym typeface="Menlo Regular" charset="0"/>
              </a:rPr>
            </a:br>
            <a:r>
              <a:rPr lang="en-US" sz="1600" baseline="0" dirty="0" smtClean="0">
                <a:latin typeface="Menlo Regular" charset="0"/>
                <a:cs typeface="Menlo Regular" charset="0"/>
                <a:sym typeface="Menlo Regular" charset="0"/>
              </a:rPr>
              <a:t>P4</a:t>
            </a:r>
            <a:br>
              <a:rPr lang="en-US" sz="1600" baseline="0" dirty="0" smtClean="0">
                <a:latin typeface="Menlo Regular" charset="0"/>
                <a:cs typeface="Menlo Regular" charset="0"/>
                <a:sym typeface="Menlo Regular" charset="0"/>
              </a:rPr>
            </a:br>
            <a:r>
              <a:rPr lang="en-US" sz="1600" baseline="0" dirty="0" smtClean="0">
                <a:latin typeface="Menlo Regular" charset="0"/>
                <a:cs typeface="Menlo Regular" charset="0"/>
                <a:sym typeface="Menlo Regular" charset="0"/>
              </a:rPr>
              <a:t>POP</a:t>
            </a:r>
          </a:p>
          <a:p>
            <a:pPr eaLnBrk="0" hangingPunct="0"/>
            <a:r>
              <a:rPr kumimoji="0" lang="is-IS" sz="1600" b="0" i="0" u="none" strike="noStrike" cap="none" normalizeH="0" baseline="0" dirty="0" smtClean="0">
                <a:ln>
                  <a:noFill/>
                </a:ln>
                <a:solidFill>
                  <a:schemeClr val="tx1"/>
                </a:solidFill>
                <a:effectLst>
                  <a:outerShdw blurRad="38100" dist="38100" dir="2700000" algn="tl">
                    <a:srgbClr val="000000">
                      <a:alpha val="43137"/>
                    </a:srgbClr>
                  </a:outerShdw>
                </a:effectLst>
                <a:latin typeface="Menlo Regular" charset="0"/>
                <a:ea typeface="ＭＳ Ｐゴシック" pitchFamily="-105" charset="-128"/>
                <a:cs typeface="Menlo Regular" charset="0"/>
                <a:sym typeface="Menlo Regular" charset="0"/>
              </a:rPr>
              <a:t>…</a:t>
            </a: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1" name="TextBox 50"/>
          <p:cNvSpPr txBox="1"/>
          <p:nvPr/>
        </p:nvSpPr>
        <p:spPr>
          <a:xfrm>
            <a:off x="1754813" y="2331961"/>
            <a:ext cx="1693793" cy="1754327"/>
          </a:xfrm>
          <a:prstGeom prst="rect">
            <a:avLst/>
          </a:prstGeom>
          <a:noFill/>
        </p:spPr>
        <p:txBody>
          <a:bodyPr wrap="none" rtlCol="0">
            <a:spAutoFit/>
          </a:bodyPr>
          <a:lstStyle/>
          <a:p>
            <a:pPr algn="r"/>
            <a:r>
              <a:rPr lang="en-US" sz="1800" baseline="0" dirty="0" err="1"/>
              <a:t>OpenFlow</a:t>
            </a:r>
            <a:endParaRPr lang="en-US" sz="1800" baseline="0" dirty="0"/>
          </a:p>
          <a:p>
            <a:pPr algn="r"/>
            <a:r>
              <a:rPr lang="en-US" sz="1800" baseline="0" dirty="0" err="1"/>
              <a:t>NetConf</a:t>
            </a:r>
            <a:r>
              <a:rPr lang="en-US" sz="1800" baseline="0" dirty="0"/>
              <a:t/>
            </a:r>
            <a:br>
              <a:rPr lang="en-US" sz="1800" baseline="0" dirty="0"/>
            </a:br>
            <a:r>
              <a:rPr lang="en-US" sz="1800" baseline="0" dirty="0" err="1" smtClean="0"/>
              <a:t>RestConf</a:t>
            </a:r>
            <a:endParaRPr lang="en-US" sz="1800" baseline="0" dirty="0" smtClean="0"/>
          </a:p>
          <a:p>
            <a:pPr algn="r"/>
            <a:r>
              <a:rPr lang="en-US" sz="1800" baseline="0" dirty="0" smtClean="0"/>
              <a:t>SNMP</a:t>
            </a:r>
          </a:p>
          <a:p>
            <a:pPr algn="r"/>
            <a:r>
              <a:rPr lang="en-US" sz="1800" baseline="0" dirty="0" smtClean="0"/>
              <a:t>Forces</a:t>
            </a:r>
          </a:p>
          <a:p>
            <a:pPr algn="r"/>
            <a:r>
              <a:rPr lang="is-IS" sz="1800" baseline="0" dirty="0" smtClean="0"/>
              <a:t>…</a:t>
            </a:r>
            <a:endParaRPr lang="en-US" sz="1800" baseline="0" dirty="0" smtClean="0"/>
          </a:p>
        </p:txBody>
      </p:sp>
    </p:spTree>
    <p:extLst>
      <p:ext uri="{BB962C8B-B14F-4D97-AF65-F5344CB8AC3E}">
        <p14:creationId xmlns:p14="http://schemas.microsoft.com/office/powerpoint/2010/main" val="3544671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51" grpId="0"/>
    </p:bldLst>
  </p:timing>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5" name="Rectangle 1"/>
          <p:cNvSpPr>
            <a:spLocks noGrp="1" noChangeArrowheads="1"/>
          </p:cNvSpPr>
          <p:nvPr>
            <p:ph type="title"/>
          </p:nvPr>
        </p:nvSpPr>
        <p:spPr>
          <a:ln/>
        </p:spPr>
        <p:txBody>
          <a:bodyPr/>
          <a:lstStyle/>
          <a:p>
            <a:r>
              <a:rPr lang="en-US" sz="3600" dirty="0" smtClean="0"/>
              <a:t>Key </a:t>
            </a:r>
            <a:r>
              <a:rPr lang="en-US" sz="3600" dirty="0" err="1" smtClean="0"/>
              <a:t>Datapath</a:t>
            </a:r>
            <a:r>
              <a:rPr lang="en-US" sz="3600" dirty="0" smtClean="0"/>
              <a:t> Question</a:t>
            </a:r>
            <a:endParaRPr lang="en-US" dirty="0"/>
          </a:p>
        </p:txBody>
      </p:sp>
      <p:sp>
        <p:nvSpPr>
          <p:cNvPr id="5" name="Slide Number Placeholder 3"/>
          <p:cNvSpPr>
            <a:spLocks noGrp="1"/>
          </p:cNvSpPr>
          <p:nvPr>
            <p:ph type="sldNum" sz="quarter" idx="10"/>
          </p:nvPr>
        </p:nvSpPr>
        <p:spPr>
          <a:xfrm>
            <a:off x="7194177" y="6583082"/>
            <a:ext cx="1905000" cy="304800"/>
          </a:xfrm>
        </p:spPr>
        <p:txBody>
          <a:bodyPr/>
          <a:lstStyle/>
          <a:p>
            <a:pPr>
              <a:defRPr/>
            </a:pPr>
            <a:fld id="{164B0F64-89EF-7A42-892D-484BAB952423}" type="slidenum">
              <a:rPr lang="en-US" smtClean="0"/>
              <a:pPr>
                <a:defRPr/>
              </a:pPr>
              <a:t>28</a:t>
            </a:fld>
            <a:endParaRPr lang="en-US" dirty="0">
              <a:solidFill>
                <a:schemeClr val="bg2"/>
              </a:solidFill>
            </a:endParaRPr>
          </a:p>
        </p:txBody>
      </p:sp>
      <p:sp>
        <p:nvSpPr>
          <p:cNvPr id="6" name="Rectangle 5"/>
          <p:cNvSpPr/>
          <p:nvPr/>
        </p:nvSpPr>
        <p:spPr>
          <a:xfrm>
            <a:off x="1146670" y="1350998"/>
            <a:ext cx="7041760" cy="1148348"/>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algn="ctr" eaLnBrk="1" fontAlgn="auto" hangingPunct="1">
              <a:spcBef>
                <a:spcPts val="0"/>
              </a:spcBef>
              <a:spcAft>
                <a:spcPts val="0"/>
              </a:spcAft>
            </a:pPr>
            <a:r>
              <a:rPr lang="en-US" altLang="zh-CN" sz="3600" baseline="0" dirty="0" smtClean="0">
                <a:solidFill>
                  <a:srgbClr val="000090"/>
                </a:solidFill>
                <a:latin typeface="Arial" pitchFamily="-105" charset="0"/>
                <a:ea typeface="ＭＳ Ｐゴシック" pitchFamily="-105" charset="-128"/>
                <a:cs typeface="ＭＳ Ｐゴシック" pitchFamily="-105" charset="-128"/>
              </a:rPr>
              <a:t>Q-</a:t>
            </a:r>
            <a:r>
              <a:rPr lang="en-US" altLang="zh-CN" sz="3600" baseline="0" dirty="0" err="1" smtClean="0">
                <a:solidFill>
                  <a:srgbClr val="000090"/>
                </a:solidFill>
                <a:latin typeface="Arial" pitchFamily="-105" charset="0"/>
                <a:ea typeface="ＭＳ Ｐゴシック" pitchFamily="-105" charset="-128"/>
                <a:cs typeface="ＭＳ Ｐゴシック" pitchFamily="-105" charset="-128"/>
              </a:rPr>
              <a:t>Datapath</a:t>
            </a:r>
            <a:r>
              <a:rPr lang="en-US" altLang="zh-CN" sz="3600" baseline="0" dirty="0" smtClean="0">
                <a:solidFill>
                  <a:srgbClr val="000090"/>
                </a:solidFill>
                <a:latin typeface="Arial" pitchFamily="-105" charset="0"/>
                <a:ea typeface="ＭＳ Ｐゴシック" pitchFamily="-105" charset="-128"/>
                <a:cs typeface="ＭＳ Ｐゴシック" pitchFamily="-105" charset="-128"/>
              </a:rPr>
              <a:t>: What should be the data path of network devices?</a:t>
            </a:r>
            <a:endParaRPr lang="en-US" altLang="zh-CN" sz="3600" baseline="0" dirty="0">
              <a:solidFill>
                <a:srgbClr val="000090"/>
              </a:solidFill>
              <a:latin typeface="Arial" pitchFamily="-105" charset="0"/>
              <a:ea typeface="ＭＳ Ｐゴシック" pitchFamily="-105" charset="-128"/>
              <a:cs typeface="ＭＳ Ｐゴシック" pitchFamily="-105" charset="-128"/>
            </a:endParaRPr>
          </a:p>
        </p:txBody>
      </p:sp>
      <p:pic>
        <p:nvPicPr>
          <p:cNvPr id="2" name="Picture 1"/>
          <p:cNvPicPr>
            <a:picLocks noChangeAspect="1"/>
          </p:cNvPicPr>
          <p:nvPr/>
        </p:nvPicPr>
        <p:blipFill>
          <a:blip r:embed="rId3"/>
          <a:stretch>
            <a:fillRect/>
          </a:stretch>
        </p:blipFill>
        <p:spPr>
          <a:xfrm>
            <a:off x="2131689" y="2974748"/>
            <a:ext cx="5056501" cy="2139853"/>
          </a:xfrm>
          <a:prstGeom prst="rect">
            <a:avLst/>
          </a:prstGeom>
        </p:spPr>
      </p:pic>
      <p:sp>
        <p:nvSpPr>
          <p:cNvPr id="7" name="Left-Right Arrow 6"/>
          <p:cNvSpPr/>
          <p:nvPr/>
        </p:nvSpPr>
        <p:spPr bwMode="auto">
          <a:xfrm>
            <a:off x="1486280" y="5782268"/>
            <a:ext cx="6647725" cy="472849"/>
          </a:xfrm>
          <a:prstGeom prst="lef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8" name="Rectangle 7"/>
          <p:cNvSpPr/>
          <p:nvPr/>
        </p:nvSpPr>
        <p:spPr>
          <a:xfrm>
            <a:off x="1666992" y="5332743"/>
            <a:ext cx="1741282" cy="461665"/>
          </a:xfrm>
          <a:prstGeom prst="rect">
            <a:avLst/>
          </a:prstGeom>
        </p:spPr>
        <p:txBody>
          <a:bodyPr wrap="none">
            <a:spAutoFit/>
          </a:bodyPr>
          <a:lstStyle/>
          <a:p>
            <a:r>
              <a:rPr lang="en-US" altLang="zh-CN" baseline="0" dirty="0">
                <a:solidFill>
                  <a:srgbClr val="000090"/>
                </a:solidFill>
                <a:latin typeface="Arial" pitchFamily="-105" charset="0"/>
                <a:ea typeface="ＭＳ Ｐゴシック" pitchFamily="-105" charset="-128"/>
                <a:cs typeface="ＭＳ Ｐゴシック" pitchFamily="-105" charset="-128"/>
              </a:rPr>
              <a:t>F</a:t>
            </a:r>
            <a:r>
              <a:rPr lang="en-US" altLang="zh-CN" baseline="0" dirty="0" smtClean="0">
                <a:solidFill>
                  <a:srgbClr val="000090"/>
                </a:solidFill>
                <a:latin typeface="Arial" pitchFamily="-105" charset="0"/>
                <a:ea typeface="ＭＳ Ｐゴシック" pitchFamily="-105" charset="-128"/>
                <a:cs typeface="ＭＳ Ｐゴシック" pitchFamily="-105" charset="-128"/>
              </a:rPr>
              <a:t>low tables</a:t>
            </a:r>
            <a:endParaRPr lang="en-US" dirty="0"/>
          </a:p>
        </p:txBody>
      </p:sp>
      <p:sp>
        <p:nvSpPr>
          <p:cNvPr id="10" name="Rectangle 9"/>
          <p:cNvSpPr/>
          <p:nvPr/>
        </p:nvSpPr>
        <p:spPr>
          <a:xfrm>
            <a:off x="5980981" y="5377063"/>
            <a:ext cx="2069797" cy="461665"/>
          </a:xfrm>
          <a:prstGeom prst="rect">
            <a:avLst/>
          </a:prstGeom>
        </p:spPr>
        <p:txBody>
          <a:bodyPr wrap="none">
            <a:spAutoFit/>
          </a:bodyPr>
          <a:lstStyle/>
          <a:p>
            <a:r>
              <a:rPr lang="en-US" altLang="zh-CN" baseline="0" dirty="0" smtClean="0">
                <a:solidFill>
                  <a:srgbClr val="000090"/>
                </a:solidFill>
                <a:latin typeface="Arial" pitchFamily="-105" charset="0"/>
                <a:ea typeface="ＭＳ Ｐゴシック" pitchFamily="-105" charset="-128"/>
                <a:cs typeface="ＭＳ Ｐゴシック" pitchFamily="-105" charset="-128"/>
              </a:rPr>
              <a:t>VM/Container</a:t>
            </a:r>
            <a:endParaRPr lang="en-US" dirty="0"/>
          </a:p>
        </p:txBody>
      </p:sp>
    </p:spTree>
    <p:extLst>
      <p:ext uri="{BB962C8B-B14F-4D97-AF65-F5344CB8AC3E}">
        <p14:creationId xmlns:p14="http://schemas.microsoft.com/office/powerpoint/2010/main" val="14032145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r>
              <a:rPr lang="en-US" dirty="0" smtClean="0"/>
              <a:t>SDN key technical components</a:t>
            </a:r>
          </a:p>
          <a:p>
            <a:pPr lvl="1"/>
            <a:r>
              <a:rPr lang="en-US" dirty="0" smtClean="0"/>
              <a:t>Architecture</a:t>
            </a:r>
          </a:p>
          <a:p>
            <a:pPr lvl="1"/>
            <a:r>
              <a:rPr lang="en-US" dirty="0" err="1" smtClean="0"/>
              <a:t>Datapath</a:t>
            </a:r>
            <a:endParaRPr lang="en-US" dirty="0" smtClean="0"/>
          </a:p>
          <a:p>
            <a:pPr lvl="1"/>
            <a:r>
              <a:rPr lang="en-US" dirty="0" smtClean="0"/>
              <a:t>Programming abstractions and framework</a:t>
            </a:r>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29</a:t>
            </a:fld>
            <a:endParaRPr lang="en-US" dirty="0">
              <a:solidFill>
                <a:schemeClr val="bg2"/>
              </a:solidFill>
            </a:endParaRPr>
          </a:p>
        </p:txBody>
      </p:sp>
    </p:spTree>
    <p:extLst>
      <p:ext uri="{BB962C8B-B14F-4D97-AF65-F5344CB8AC3E}">
        <p14:creationId xmlns:p14="http://schemas.microsoft.com/office/powerpoint/2010/main" val="345448364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z="3600" dirty="0" smtClean="0"/>
              <a:t>What is SDN?</a:t>
            </a:r>
            <a:endParaRPr lang="en-US" sz="3600" dirty="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a:t>
            </a:fld>
            <a:endParaRPr lang="en-US" dirty="0">
              <a:solidFill>
                <a:schemeClr val="bg2"/>
              </a:solidFill>
            </a:endParaRPr>
          </a:p>
        </p:txBody>
      </p:sp>
      <p:pic>
        <p:nvPicPr>
          <p:cNvPr id="5" name="Picture 4"/>
          <p:cNvPicPr>
            <a:picLocks noChangeAspect="1"/>
          </p:cNvPicPr>
          <p:nvPr/>
        </p:nvPicPr>
        <p:blipFill>
          <a:blip r:embed="rId3"/>
          <a:stretch>
            <a:fillRect/>
          </a:stretch>
        </p:blipFill>
        <p:spPr>
          <a:xfrm>
            <a:off x="14112" y="821713"/>
            <a:ext cx="9129887" cy="5771407"/>
          </a:xfrm>
          <a:prstGeom prst="rect">
            <a:avLst/>
          </a:prstGeom>
        </p:spPr>
      </p:pic>
    </p:spTree>
    <p:extLst>
      <p:ext uri="{BB962C8B-B14F-4D97-AF65-F5344CB8AC3E}">
        <p14:creationId xmlns:p14="http://schemas.microsoft.com/office/powerpoint/2010/main" val="314448798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7096224" y="1282126"/>
            <a:ext cx="1838735" cy="1112931"/>
            <a:chOff x="7096224" y="1282126"/>
            <a:chExt cx="1838735" cy="1112931"/>
          </a:xfrm>
        </p:grpSpPr>
        <p:sp>
          <p:nvSpPr>
            <p:cNvPr id="19" name="Rounded Rectangular Callout 18"/>
            <p:cNvSpPr/>
            <p:nvPr/>
          </p:nvSpPr>
          <p:spPr bwMode="auto">
            <a:xfrm>
              <a:off x="7096224" y="1282126"/>
              <a:ext cx="1834967" cy="1095631"/>
            </a:xfrm>
            <a:prstGeom prst="wedgeRoundRectCallout">
              <a:avLst>
                <a:gd name="adj1" fmla="val -74644"/>
                <a:gd name="adj2" fmla="val 302413"/>
                <a:gd name="adj3" fmla="val 16667"/>
              </a:avLst>
            </a:prstGeom>
            <a:solidFill>
              <a:schemeClr val="accent5">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Has </a:t>
              </a:r>
              <a:r>
                <a:rPr lang="en-US" sz="1800" baseline="0" dirty="0" smtClean="0">
                  <a:latin typeface="Menlo Regular" charset="0"/>
                  <a:cs typeface="Menlo Regular" charset="0"/>
                  <a:sym typeface="Menlo Regular" charset="0"/>
                </a:rPr>
                <a:t>physical states</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6" name="Rounded Rectangular Callout 25"/>
            <p:cNvSpPr/>
            <p:nvPr/>
          </p:nvSpPr>
          <p:spPr bwMode="auto">
            <a:xfrm>
              <a:off x="7099992" y="1299426"/>
              <a:ext cx="1834967" cy="1095631"/>
            </a:xfrm>
            <a:prstGeom prst="wedgeRoundRectCallout">
              <a:avLst>
                <a:gd name="adj1" fmla="val -66544"/>
                <a:gd name="adj2" fmla="val -45315"/>
                <a:gd name="adj3" fmla="val 16667"/>
              </a:avLst>
            </a:prstGeom>
            <a:solidFill>
              <a:schemeClr val="accent5">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Has </a:t>
              </a:r>
              <a:r>
                <a:rPr lang="en-US" sz="1800" baseline="0" dirty="0" smtClean="0">
                  <a:latin typeface="Menlo Regular" charset="0"/>
                  <a:cs typeface="Menlo Regular" charset="0"/>
                  <a:sym typeface="Menlo Regular" charset="0"/>
                </a:rPr>
                <a:t>physical states</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2" name="Title 1"/>
          <p:cNvSpPr>
            <a:spLocks noGrp="1"/>
          </p:cNvSpPr>
          <p:nvPr>
            <p:ph type="title"/>
          </p:nvPr>
        </p:nvSpPr>
        <p:spPr/>
        <p:txBody>
          <a:bodyPr/>
          <a:lstStyle/>
          <a:p>
            <a:r>
              <a:rPr lang="en-US" sz="3600" dirty="0" smtClean="0"/>
              <a:t>Complexity of an SDN Program</a:t>
            </a:r>
            <a:endParaRPr lang="en-US" sz="3600" dirty="0"/>
          </a:p>
        </p:txBody>
      </p:sp>
      <p:sp>
        <p:nvSpPr>
          <p:cNvPr id="4" name="Slide Number Placeholder 3"/>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30</a:t>
            </a:fld>
            <a:endParaRPr lang="en-US">
              <a:solidFill>
                <a:schemeClr val="bg2"/>
              </a:solidFill>
            </a:endParaRPr>
          </a:p>
        </p:txBody>
      </p:sp>
      <p:sp>
        <p:nvSpPr>
          <p:cNvPr id="6" name="Content Placeholder 5"/>
          <p:cNvSpPr>
            <a:spLocks noGrp="1"/>
          </p:cNvSpPr>
          <p:nvPr>
            <p:ph idx="1"/>
          </p:nvPr>
        </p:nvSpPr>
        <p:spPr>
          <a:xfrm>
            <a:off x="643392" y="1069539"/>
            <a:ext cx="8500608" cy="5297559"/>
          </a:xfrm>
          <a:noFill/>
          <a:ln>
            <a:solidFill>
              <a:srgbClr val="660066"/>
            </a:solidFill>
          </a:ln>
        </p:spPr>
        <p:txBody>
          <a:bodyPr/>
          <a:lstStyle/>
          <a:p>
            <a:pPr marL="0" indent="0">
              <a:buNone/>
            </a:pPr>
            <a:r>
              <a:rPr lang="en-US" sz="2800" dirty="0" smtClean="0">
                <a:solidFill>
                  <a:srgbClr val="000000"/>
                </a:solidFill>
                <a:latin typeface=""/>
              </a:rPr>
              <a:t>Map&lt;MAC, </a:t>
            </a:r>
            <a:r>
              <a:rPr lang="en-US" sz="2800" dirty="0">
                <a:solidFill>
                  <a:srgbClr val="000000"/>
                </a:solidFill>
                <a:latin typeface=""/>
              </a:rPr>
              <a:t>Location&gt; </a:t>
            </a:r>
            <a:r>
              <a:rPr lang="en-US" sz="2800" dirty="0" smtClean="0">
                <a:solidFill>
                  <a:srgbClr val="000000"/>
                </a:solidFill>
                <a:latin typeface=""/>
              </a:rPr>
              <a:t>         </a:t>
            </a:r>
            <a:r>
              <a:rPr lang="en-US" sz="2800" dirty="0" err="1" smtClean="0">
                <a:solidFill>
                  <a:srgbClr val="000000"/>
                </a:solidFill>
                <a:latin typeface=""/>
              </a:rPr>
              <a:t>hostTable</a:t>
            </a:r>
            <a:r>
              <a:rPr lang="en-US" sz="2800" dirty="0" smtClean="0">
                <a:solidFill>
                  <a:srgbClr val="000000"/>
                </a:solidFill>
                <a:latin typeface=""/>
              </a:rPr>
              <a:t>;</a:t>
            </a:r>
            <a:r>
              <a:rPr lang="en-US" sz="2800" dirty="0">
                <a:solidFill>
                  <a:srgbClr val="000000"/>
                </a:solidFill>
                <a:latin typeface=""/>
              </a:rPr>
              <a:t/>
            </a:r>
            <a:br>
              <a:rPr lang="en-US" sz="2800" dirty="0">
                <a:solidFill>
                  <a:srgbClr val="000000"/>
                </a:solidFill>
                <a:latin typeface=""/>
              </a:rPr>
            </a:br>
            <a:r>
              <a:rPr lang="en-US" sz="2800" dirty="0">
                <a:solidFill>
                  <a:srgbClr val="000000"/>
                </a:solidFill>
                <a:latin typeface=""/>
              </a:rPr>
              <a:t>List&lt;</a:t>
            </a:r>
            <a:r>
              <a:rPr lang="en-US" sz="2800" dirty="0" err="1">
                <a:solidFill>
                  <a:srgbClr val="000000"/>
                </a:solidFill>
                <a:latin typeface=""/>
              </a:rPr>
              <a:t>ACLItem</a:t>
            </a:r>
            <a:r>
              <a:rPr lang="en-US" sz="2800" dirty="0">
                <a:solidFill>
                  <a:srgbClr val="000000"/>
                </a:solidFill>
                <a:latin typeface=""/>
              </a:rPr>
              <a:t>&gt; </a:t>
            </a:r>
            <a:r>
              <a:rPr lang="en-US" sz="2800" dirty="0" smtClean="0">
                <a:solidFill>
                  <a:srgbClr val="000000"/>
                </a:solidFill>
                <a:latin typeface=""/>
              </a:rPr>
              <a:t>                    </a:t>
            </a:r>
            <a:r>
              <a:rPr lang="en-US" sz="2800" dirty="0" err="1" smtClean="0">
                <a:solidFill>
                  <a:srgbClr val="000000"/>
                </a:solidFill>
                <a:latin typeface=""/>
              </a:rPr>
              <a:t>acls</a:t>
            </a:r>
            <a:r>
              <a:rPr lang="en-US" sz="2800" dirty="0" smtClean="0">
                <a:solidFill>
                  <a:srgbClr val="000000"/>
                </a:solidFill>
                <a:latin typeface=""/>
              </a:rPr>
              <a:t>;</a:t>
            </a:r>
            <a:br>
              <a:rPr lang="en-US" sz="2800" dirty="0" smtClean="0">
                <a:solidFill>
                  <a:srgbClr val="000000"/>
                </a:solidFill>
                <a:latin typeface=""/>
              </a:rPr>
            </a:br>
            <a:endParaRPr lang="en-US" sz="2800" dirty="0" smtClean="0">
              <a:solidFill>
                <a:srgbClr val="000000"/>
              </a:solidFill>
              <a:latin typeface=""/>
            </a:endParaRPr>
          </a:p>
          <a:p>
            <a:pPr marL="0" indent="0">
              <a:buNone/>
            </a:pPr>
            <a:r>
              <a:rPr lang="en-US" sz="2800" dirty="0" smtClean="0">
                <a:solidFill>
                  <a:srgbClr val="000000"/>
                </a:solidFill>
                <a:latin typeface=""/>
              </a:rPr>
              <a:t>Route </a:t>
            </a:r>
            <a:r>
              <a:rPr lang="en-US" sz="2800" dirty="0">
                <a:solidFill>
                  <a:srgbClr val="000000"/>
                </a:solidFill>
                <a:latin typeface=""/>
              </a:rPr>
              <a:t>f(Packet p) {</a:t>
            </a:r>
          </a:p>
          <a:p>
            <a:pPr marL="0" indent="0">
              <a:buNone/>
            </a:pPr>
            <a:r>
              <a:rPr lang="en-US" sz="2800" dirty="0" smtClean="0">
                <a:solidFill>
                  <a:srgbClr val="000000"/>
                </a:solidFill>
                <a:latin typeface=""/>
              </a:rPr>
              <a:t>    </a:t>
            </a:r>
            <a:r>
              <a:rPr lang="en-US" sz="2800" dirty="0" err="1" smtClean="0">
                <a:solidFill>
                  <a:srgbClr val="000000"/>
                </a:solidFill>
                <a:latin typeface=""/>
              </a:rPr>
              <a:t>hostTable.put</a:t>
            </a:r>
            <a:r>
              <a:rPr lang="en-US" sz="2800" dirty="0">
                <a:solidFill>
                  <a:srgbClr val="000000"/>
                </a:solidFill>
                <a:latin typeface=""/>
              </a:rPr>
              <a:t>(</a:t>
            </a:r>
            <a:r>
              <a:rPr lang="en-US" sz="2800" dirty="0" err="1">
                <a:solidFill>
                  <a:srgbClr val="000000"/>
                </a:solidFill>
                <a:latin typeface=""/>
              </a:rPr>
              <a:t>p.ethSrc</a:t>
            </a:r>
            <a:r>
              <a:rPr lang="en-US" sz="2800" dirty="0">
                <a:solidFill>
                  <a:srgbClr val="000000"/>
                </a:solidFill>
                <a:latin typeface=""/>
              </a:rPr>
              <a:t>(), </a:t>
            </a:r>
            <a:r>
              <a:rPr lang="en-US" sz="2800" dirty="0" err="1">
                <a:solidFill>
                  <a:srgbClr val="000000"/>
                </a:solidFill>
                <a:latin typeface=""/>
              </a:rPr>
              <a:t>p.ingressPort</a:t>
            </a:r>
            <a:r>
              <a:rPr lang="en-US" sz="2800" dirty="0">
                <a:solidFill>
                  <a:srgbClr val="000000"/>
                </a:solidFill>
                <a:latin typeface=""/>
              </a:rPr>
              <a:t>());</a:t>
            </a:r>
          </a:p>
          <a:p>
            <a:pPr marL="0" indent="0">
              <a:buNone/>
            </a:pPr>
            <a:r>
              <a:rPr lang="en-US" sz="2800" dirty="0" smtClean="0">
                <a:solidFill>
                  <a:srgbClr val="000000"/>
                </a:solidFill>
                <a:latin typeface=""/>
              </a:rPr>
              <a:t>    if ( !permit(p, </a:t>
            </a:r>
            <a:r>
              <a:rPr lang="en-US" sz="2800" dirty="0" err="1" smtClean="0">
                <a:solidFill>
                  <a:srgbClr val="000000"/>
                </a:solidFill>
                <a:latin typeface=""/>
              </a:rPr>
              <a:t>acls</a:t>
            </a:r>
            <a:r>
              <a:rPr lang="en-US" sz="2800" dirty="0" smtClean="0">
                <a:solidFill>
                  <a:srgbClr val="000000"/>
                </a:solidFill>
                <a:latin typeface=""/>
              </a:rPr>
              <a:t>) ) return drop;</a:t>
            </a:r>
          </a:p>
          <a:p>
            <a:pPr marL="0" indent="0">
              <a:buNone/>
            </a:pPr>
            <a:r>
              <a:rPr lang="en-US" sz="2800" dirty="0">
                <a:solidFill>
                  <a:srgbClr val="000000"/>
                </a:solidFill>
                <a:latin typeface=""/>
              </a:rPr>
              <a:t> </a:t>
            </a:r>
            <a:r>
              <a:rPr lang="en-US" sz="2800" dirty="0" smtClean="0">
                <a:solidFill>
                  <a:srgbClr val="000000"/>
                </a:solidFill>
                <a:latin typeface=""/>
              </a:rPr>
              <a:t>   Location </a:t>
            </a:r>
            <a:r>
              <a:rPr lang="en-US" sz="2800" dirty="0" err="1">
                <a:solidFill>
                  <a:srgbClr val="000000"/>
                </a:solidFill>
                <a:latin typeface=""/>
              </a:rPr>
              <a:t>src</a:t>
            </a:r>
            <a:r>
              <a:rPr lang="en-US" sz="2800" dirty="0">
                <a:solidFill>
                  <a:srgbClr val="000000"/>
                </a:solidFill>
                <a:latin typeface=""/>
              </a:rPr>
              <a:t> = </a:t>
            </a:r>
            <a:r>
              <a:rPr lang="en-US" sz="2800" dirty="0" err="1">
                <a:solidFill>
                  <a:srgbClr val="000000"/>
                </a:solidFill>
                <a:latin typeface=""/>
              </a:rPr>
              <a:t>p.ingressPort</a:t>
            </a:r>
            <a:r>
              <a:rPr lang="en-US" sz="2800" dirty="0">
                <a:solidFill>
                  <a:srgbClr val="000000"/>
                </a:solidFill>
                <a:latin typeface=""/>
              </a:rPr>
              <a:t>();</a:t>
            </a:r>
          </a:p>
          <a:p>
            <a:pPr marL="0" indent="0">
              <a:buNone/>
            </a:pPr>
            <a:r>
              <a:rPr lang="en-US" sz="2800" dirty="0" smtClean="0">
                <a:solidFill>
                  <a:srgbClr val="000000"/>
                </a:solidFill>
                <a:latin typeface=""/>
              </a:rPr>
              <a:t>    Location </a:t>
            </a:r>
            <a:r>
              <a:rPr lang="en-US" sz="2800" dirty="0" err="1">
                <a:solidFill>
                  <a:srgbClr val="000000"/>
                </a:solidFill>
                <a:latin typeface=""/>
              </a:rPr>
              <a:t>dst</a:t>
            </a:r>
            <a:r>
              <a:rPr lang="en-US" sz="2800" dirty="0">
                <a:solidFill>
                  <a:srgbClr val="000000"/>
                </a:solidFill>
                <a:latin typeface=""/>
              </a:rPr>
              <a:t> = </a:t>
            </a:r>
            <a:r>
              <a:rPr lang="en-US" sz="2800" dirty="0" err="1" smtClean="0">
                <a:solidFill>
                  <a:srgbClr val="000000"/>
                </a:solidFill>
                <a:latin typeface=""/>
              </a:rPr>
              <a:t>hostTable.get</a:t>
            </a:r>
            <a:r>
              <a:rPr lang="en-US" sz="2800" dirty="0" smtClean="0">
                <a:solidFill>
                  <a:srgbClr val="000000"/>
                </a:solidFill>
                <a:latin typeface=""/>
              </a:rPr>
              <a:t>( </a:t>
            </a:r>
            <a:r>
              <a:rPr lang="en-US" sz="2800" dirty="0" err="1" smtClean="0">
                <a:solidFill>
                  <a:srgbClr val="000000"/>
                </a:solidFill>
                <a:latin typeface=""/>
              </a:rPr>
              <a:t>p.ethDst</a:t>
            </a:r>
            <a:r>
              <a:rPr lang="en-US" sz="2800" dirty="0">
                <a:solidFill>
                  <a:srgbClr val="000000"/>
                </a:solidFill>
                <a:latin typeface=""/>
              </a:rPr>
              <a:t>(</a:t>
            </a:r>
            <a:r>
              <a:rPr lang="en-US" sz="2800" dirty="0" smtClean="0">
                <a:solidFill>
                  <a:srgbClr val="000000"/>
                </a:solidFill>
                <a:latin typeface=""/>
              </a:rPr>
              <a:t>) )</a:t>
            </a:r>
            <a:r>
              <a:rPr lang="en-US" sz="2800" dirty="0">
                <a:solidFill>
                  <a:srgbClr val="000000"/>
                </a:solidFill>
                <a:latin typeface=""/>
              </a:rPr>
              <a:t>;</a:t>
            </a:r>
          </a:p>
          <a:p>
            <a:pPr marL="0" indent="0">
              <a:buNone/>
            </a:pPr>
            <a:r>
              <a:rPr lang="en-US" sz="2800" dirty="0" smtClean="0">
                <a:solidFill>
                  <a:srgbClr val="000000"/>
                </a:solidFill>
                <a:latin typeface=""/>
              </a:rPr>
              <a:t>    Route path = </a:t>
            </a:r>
            <a:r>
              <a:rPr lang="en-US" sz="2800" dirty="0" err="1" smtClean="0">
                <a:solidFill>
                  <a:srgbClr val="000000"/>
                </a:solidFill>
                <a:latin typeface=""/>
              </a:rPr>
              <a:t>myRoutingAlg</a:t>
            </a:r>
            <a:r>
              <a:rPr lang="en-US" sz="2800" dirty="0" smtClean="0">
                <a:solidFill>
                  <a:srgbClr val="000000"/>
                </a:solidFill>
                <a:latin typeface=""/>
              </a:rPr>
              <a:t>(topology(</a:t>
            </a:r>
            <a:r>
              <a:rPr lang="en-US" sz="2800" dirty="0">
                <a:solidFill>
                  <a:srgbClr val="000000"/>
                </a:solidFill>
                <a:latin typeface=""/>
              </a:rPr>
              <a:t>), </a:t>
            </a:r>
            <a:r>
              <a:rPr lang="en-US" sz="2800" dirty="0" err="1">
                <a:solidFill>
                  <a:srgbClr val="000000"/>
                </a:solidFill>
                <a:latin typeface=""/>
              </a:rPr>
              <a:t>src</a:t>
            </a:r>
            <a:r>
              <a:rPr lang="en-US" sz="2800" dirty="0">
                <a:solidFill>
                  <a:srgbClr val="000000"/>
                </a:solidFill>
                <a:latin typeface=""/>
              </a:rPr>
              <a:t>, </a:t>
            </a:r>
            <a:r>
              <a:rPr lang="en-US" sz="2800" dirty="0" err="1">
                <a:solidFill>
                  <a:srgbClr val="000000"/>
                </a:solidFill>
                <a:latin typeface=""/>
              </a:rPr>
              <a:t>dst</a:t>
            </a:r>
            <a:r>
              <a:rPr lang="en-US" sz="2800" dirty="0">
                <a:solidFill>
                  <a:srgbClr val="000000"/>
                </a:solidFill>
                <a:latin typeface=""/>
              </a:rPr>
              <a:t>);</a:t>
            </a:r>
          </a:p>
          <a:p>
            <a:pPr marL="0" indent="0">
              <a:buNone/>
            </a:pPr>
            <a:r>
              <a:rPr lang="en-US" sz="2800" dirty="0" smtClean="0">
                <a:solidFill>
                  <a:srgbClr val="C2349B"/>
                </a:solidFill>
                <a:latin typeface=""/>
              </a:rPr>
              <a:t>    return </a:t>
            </a:r>
            <a:r>
              <a:rPr lang="en-US" sz="2800" dirty="0" smtClean="0">
                <a:solidFill>
                  <a:srgbClr val="000000"/>
                </a:solidFill>
                <a:latin typeface=""/>
              </a:rPr>
              <a:t>path;</a:t>
            </a:r>
            <a:endParaRPr lang="en-US" sz="2800" dirty="0">
              <a:solidFill>
                <a:srgbClr val="000000"/>
              </a:solidFill>
              <a:latin typeface=""/>
            </a:endParaRPr>
          </a:p>
          <a:p>
            <a:pPr marL="0" indent="0">
              <a:buNone/>
            </a:pPr>
            <a:r>
              <a:rPr lang="en-US" sz="2800" dirty="0">
                <a:solidFill>
                  <a:srgbClr val="000000"/>
                </a:solidFill>
                <a:latin typeface=""/>
              </a:rPr>
              <a:t>}</a:t>
            </a:r>
            <a:endParaRPr lang="en-US" sz="2800" dirty="0"/>
          </a:p>
        </p:txBody>
      </p:sp>
      <p:sp>
        <p:nvSpPr>
          <p:cNvPr id="14" name="Rounded Rectangular Callout 13"/>
          <p:cNvSpPr/>
          <p:nvPr/>
        </p:nvSpPr>
        <p:spPr bwMode="auto">
          <a:xfrm>
            <a:off x="1319665" y="5937528"/>
            <a:ext cx="2983634" cy="920472"/>
          </a:xfrm>
          <a:prstGeom prst="wedgeRoundRectCallout">
            <a:avLst>
              <a:gd name="adj1" fmla="val 6904"/>
              <a:gd name="adj2" fmla="val -330392"/>
              <a:gd name="adj3" fmla="val 16667"/>
            </a:avLst>
          </a:prstGeom>
          <a:solidFill>
            <a:schemeClr val="accent5">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Data </a:t>
            </a:r>
            <a:r>
              <a:rPr lang="en-US" sz="1800" baseline="0" dirty="0" smtClean="0">
                <a:latin typeface="Menlo Regular" charset="0"/>
                <a:cs typeface="Menlo Regular" charset="0"/>
                <a:sym typeface="Menlo Regular" charset="0"/>
              </a:rPr>
              <a:t>path </a:t>
            </a:r>
            <a:r>
              <a:rPr lang="en-US" sz="1800" baseline="0" dirty="0" smtClean="0">
                <a:latin typeface="Menlo Regular" charset="0"/>
                <a:cs typeface="Menlo Regular" charset="0"/>
                <a:sym typeface="Menlo Regular" charset="0"/>
              </a:rPr>
              <a:t>may need to detect change and update state</a:t>
            </a:r>
            <a:endParaRPr lang="en-US" sz="1800" baseline="0" dirty="0">
              <a:latin typeface="Menlo Regular" charset="0"/>
              <a:cs typeface="Menlo Regular" charset="0"/>
              <a:sym typeface="Menlo Regular" charset="0"/>
            </a:endParaRPr>
          </a:p>
        </p:txBody>
      </p:sp>
      <p:sp>
        <p:nvSpPr>
          <p:cNvPr id="20" name="Rounded Rectangular Callout 19"/>
          <p:cNvSpPr/>
          <p:nvPr/>
        </p:nvSpPr>
        <p:spPr bwMode="auto">
          <a:xfrm>
            <a:off x="6282208" y="3766212"/>
            <a:ext cx="2648984" cy="692080"/>
          </a:xfrm>
          <a:prstGeom prst="wedgeRoundRectCallout">
            <a:avLst>
              <a:gd name="adj1" fmla="val -65953"/>
              <a:gd name="adj2" fmla="val -314554"/>
              <a:gd name="adj3" fmla="val 16667"/>
            </a:avLst>
          </a:prstGeom>
          <a:solidFill>
            <a:schemeClr val="accent5">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Has configuration</a:t>
            </a:r>
            <a:br>
              <a:rPr lang="en-US" sz="1800" baseline="0" dirty="0" smtClean="0">
                <a:latin typeface="Menlo Regular" charset="0"/>
                <a:cs typeface="Menlo Regular" charset="0"/>
                <a:sym typeface="Menlo Regular" charset="0"/>
              </a:rPr>
            </a:br>
            <a:r>
              <a:rPr lang="en-US" sz="1800" baseline="0" dirty="0" smtClean="0">
                <a:latin typeface="Menlo Regular" charset="0"/>
                <a:cs typeface="Menlo Regular" charset="0"/>
                <a:sym typeface="Menlo Regular" charset="0"/>
              </a:rPr>
              <a:t>policy state</a:t>
            </a:r>
            <a:endParaRPr lang="en-US" sz="1800" baseline="0" dirty="0">
              <a:latin typeface="Menlo Regular" charset="0"/>
              <a:cs typeface="Menlo Regular" charset="0"/>
              <a:sym typeface="Menlo Regular" charset="0"/>
            </a:endParaRPr>
          </a:p>
        </p:txBody>
      </p:sp>
      <p:grpSp>
        <p:nvGrpSpPr>
          <p:cNvPr id="5" name="Group 4"/>
          <p:cNvGrpSpPr/>
          <p:nvPr/>
        </p:nvGrpSpPr>
        <p:grpSpPr>
          <a:xfrm>
            <a:off x="4736029" y="5519792"/>
            <a:ext cx="1929380" cy="752708"/>
            <a:chOff x="4736029" y="5519792"/>
            <a:chExt cx="1929380" cy="752708"/>
          </a:xfrm>
        </p:grpSpPr>
        <p:sp>
          <p:nvSpPr>
            <p:cNvPr id="24" name="Rounded Rectangular Callout 23"/>
            <p:cNvSpPr/>
            <p:nvPr/>
          </p:nvSpPr>
          <p:spPr bwMode="auto">
            <a:xfrm>
              <a:off x="4736029" y="5519792"/>
              <a:ext cx="1912100" cy="735408"/>
            </a:xfrm>
            <a:prstGeom prst="wedgeRoundRectCallout">
              <a:avLst>
                <a:gd name="adj1" fmla="val -82130"/>
                <a:gd name="adj2" fmla="val -338621"/>
                <a:gd name="adj3" fmla="val 16667"/>
              </a:avLst>
            </a:prstGeom>
            <a:solidFill>
              <a:schemeClr val="accent5">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400" baseline="0" dirty="0" smtClean="0">
                  <a:latin typeface="Menlo Regular" charset="0"/>
                  <a:cs typeface="Menlo Regular" charset="0"/>
                  <a:sym typeface="Menlo Regular" charset="0"/>
                </a:rPr>
                <a:t>Decision depends on </a:t>
              </a:r>
              <a:r>
                <a:rPr lang="en-US" sz="1400" baseline="0" dirty="0" err="1" smtClean="0">
                  <a:latin typeface="Menlo Regular" charset="0"/>
                  <a:cs typeface="Menlo Regular" charset="0"/>
                  <a:sym typeface="Menlo Regular" charset="0"/>
                </a:rPr>
                <a:t>pkt</a:t>
              </a:r>
              <a:r>
                <a:rPr lang="en-US" sz="1400" baseline="0" dirty="0" smtClean="0">
                  <a:latin typeface="Menlo Regular" charset="0"/>
                  <a:cs typeface="Menlo Regular" charset="0"/>
                  <a:sym typeface="Menlo Regular" charset="0"/>
                </a:rPr>
                <a:t> attributes</a:t>
              </a:r>
              <a:endParaRPr lang="en-US" sz="14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5" name="Rounded Rectangular Callout 24"/>
            <p:cNvSpPr/>
            <p:nvPr/>
          </p:nvSpPr>
          <p:spPr bwMode="auto">
            <a:xfrm>
              <a:off x="4753309" y="5537092"/>
              <a:ext cx="1912100" cy="735408"/>
            </a:xfrm>
            <a:prstGeom prst="wedgeRoundRectCallout">
              <a:avLst>
                <a:gd name="adj1" fmla="val 33052"/>
                <a:gd name="adj2" fmla="val -131032"/>
                <a:gd name="adj3" fmla="val 16667"/>
              </a:avLst>
            </a:prstGeom>
            <a:solidFill>
              <a:schemeClr val="accent5">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400" baseline="0" dirty="0" smtClean="0">
                  <a:latin typeface="Menlo Regular" charset="0"/>
                  <a:cs typeface="Menlo Regular" charset="0"/>
                  <a:sym typeface="Menlo Regular" charset="0"/>
                </a:rPr>
                <a:t>Decision depends on </a:t>
              </a:r>
              <a:r>
                <a:rPr lang="en-US" sz="1400" baseline="0" dirty="0" err="1" smtClean="0">
                  <a:latin typeface="Menlo Regular" charset="0"/>
                  <a:cs typeface="Menlo Regular" charset="0"/>
                  <a:sym typeface="Menlo Regular" charset="0"/>
                </a:rPr>
                <a:t>pkt</a:t>
              </a:r>
              <a:r>
                <a:rPr lang="en-US" sz="1400" baseline="0" dirty="0" smtClean="0">
                  <a:latin typeface="Menlo Regular" charset="0"/>
                  <a:cs typeface="Menlo Regular" charset="0"/>
                  <a:sym typeface="Menlo Regular" charset="0"/>
                </a:rPr>
                <a:t> attributes</a:t>
              </a:r>
              <a:endParaRPr lang="en-US" sz="14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grpSp>
        <p:nvGrpSpPr>
          <p:cNvPr id="23" name="Group 22"/>
          <p:cNvGrpSpPr/>
          <p:nvPr/>
        </p:nvGrpSpPr>
        <p:grpSpPr>
          <a:xfrm>
            <a:off x="3826361" y="2276662"/>
            <a:ext cx="3143311" cy="737400"/>
            <a:chOff x="3826361" y="2276662"/>
            <a:chExt cx="3143311" cy="737400"/>
          </a:xfrm>
          <a:solidFill>
            <a:schemeClr val="accent5">
              <a:lumMod val="50000"/>
            </a:schemeClr>
          </a:solidFill>
        </p:grpSpPr>
        <p:sp>
          <p:nvSpPr>
            <p:cNvPr id="16" name="Rounded Rectangular Callout 15"/>
            <p:cNvSpPr/>
            <p:nvPr/>
          </p:nvSpPr>
          <p:spPr bwMode="auto">
            <a:xfrm>
              <a:off x="3826361" y="2276662"/>
              <a:ext cx="3141292" cy="735408"/>
            </a:xfrm>
            <a:prstGeom prst="wedgeRoundRectCallout">
              <a:avLst>
                <a:gd name="adj1" fmla="val -956"/>
                <a:gd name="adj2" fmla="val -91730"/>
                <a:gd name="adj3" fmla="val 16667"/>
              </a:avLst>
            </a:prstGeom>
            <a:gr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External process may change the state</a:t>
              </a: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8" name="Rounded Rectangular Callout 17"/>
            <p:cNvSpPr/>
            <p:nvPr/>
          </p:nvSpPr>
          <p:spPr bwMode="auto">
            <a:xfrm>
              <a:off x="3828380" y="2278654"/>
              <a:ext cx="3141292" cy="735408"/>
            </a:xfrm>
            <a:prstGeom prst="wedgeRoundRectCallout">
              <a:avLst>
                <a:gd name="adj1" fmla="val 25108"/>
                <a:gd name="adj2" fmla="val 328667"/>
                <a:gd name="adj3" fmla="val 16667"/>
              </a:avLst>
            </a:prstGeom>
            <a:gr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External process may change the state</a:t>
              </a: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13" name="Rounded Rectangular Callout 12"/>
          <p:cNvSpPr/>
          <p:nvPr/>
        </p:nvSpPr>
        <p:spPr bwMode="auto">
          <a:xfrm>
            <a:off x="7029235" y="5583552"/>
            <a:ext cx="1912100" cy="735408"/>
          </a:xfrm>
          <a:prstGeom prst="wedgeRoundRectCallout">
            <a:avLst>
              <a:gd name="adj1" fmla="val -146434"/>
              <a:gd name="adj2" fmla="val -66734"/>
              <a:gd name="adj3" fmla="val 16667"/>
            </a:avLst>
          </a:prstGeom>
          <a:solidFill>
            <a:schemeClr val="accent5">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Complex computation</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Tree>
    <p:extLst>
      <p:ext uri="{BB962C8B-B14F-4D97-AF65-F5344CB8AC3E}">
        <p14:creationId xmlns:p14="http://schemas.microsoft.com/office/powerpoint/2010/main" val="37615043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0" grpId="0" animBg="1"/>
      <p:bldP spid="1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ea typeface="ＭＳ Ｐゴシック" charset="0"/>
                <a:cs typeface="ＭＳ Ｐゴシック" charset="0"/>
              </a:rPr>
              <a:t>Question </a:t>
            </a:r>
            <a:r>
              <a:rPr lang="en-US" sz="3200" dirty="0" smtClean="0">
                <a:ea typeface="ＭＳ Ｐゴシック" charset="0"/>
                <a:cs typeface="ＭＳ Ｐゴシック" charset="0"/>
              </a:rPr>
              <a:t>to Keep in Mind on SDN Programming</a:t>
            </a:r>
            <a:endParaRPr lang="en-US" sz="1200" dirty="0"/>
          </a:p>
        </p:txBody>
      </p:sp>
      <p:sp>
        <p:nvSpPr>
          <p:cNvPr id="4" name="Rectangle 3"/>
          <p:cNvSpPr/>
          <p:nvPr/>
        </p:nvSpPr>
        <p:spPr>
          <a:xfrm>
            <a:off x="1281796" y="999739"/>
            <a:ext cx="6527940" cy="1161857"/>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fontAlgn="auto">
              <a:spcBef>
                <a:spcPts val="0"/>
              </a:spcBef>
              <a:spcAft>
                <a:spcPts val="0"/>
              </a:spcAft>
            </a:pP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Q-</a:t>
            </a:r>
            <a:r>
              <a:rPr lang="en-US" altLang="zh-CN" sz="2800" baseline="0" dirty="0" err="1" smtClean="0">
                <a:solidFill>
                  <a:srgbClr val="000090"/>
                </a:solidFill>
                <a:latin typeface="Arial" pitchFamily="-105" charset="0"/>
                <a:ea typeface="ＭＳ Ｐゴシック" pitchFamily="-105" charset="-128"/>
                <a:cs typeface="ＭＳ Ｐゴシック" pitchFamily="-105" charset="-128"/>
              </a:rPr>
              <a:t>prog</a:t>
            </a: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What are right programming abstractions and frameworks for SDN?</a:t>
            </a:r>
            <a:endParaRPr lang="en-US" altLang="zh-CN" sz="2800" baseline="0" dirty="0">
              <a:solidFill>
                <a:srgbClr val="000090"/>
              </a:solidFill>
              <a:latin typeface="Arial" pitchFamily="-105" charset="0"/>
              <a:ea typeface="ＭＳ Ｐゴシック" pitchFamily="-105" charset="-128"/>
              <a:cs typeface="ＭＳ Ｐゴシック" pitchFamily="-105" charset="-128"/>
            </a:endParaRPr>
          </a:p>
        </p:txBody>
      </p:sp>
      <p:pic>
        <p:nvPicPr>
          <p:cNvPr id="5" name="Picture 4"/>
          <p:cNvPicPr>
            <a:picLocks noChangeAspect="1"/>
          </p:cNvPicPr>
          <p:nvPr/>
        </p:nvPicPr>
        <p:blipFill>
          <a:blip r:embed="rId3"/>
          <a:stretch>
            <a:fillRect/>
          </a:stretch>
        </p:blipFill>
        <p:spPr>
          <a:xfrm>
            <a:off x="540465" y="2812588"/>
            <a:ext cx="5617463" cy="3505297"/>
          </a:xfrm>
          <a:prstGeom prst="rect">
            <a:avLst/>
          </a:prstGeom>
        </p:spPr>
      </p:pic>
      <p:pic>
        <p:nvPicPr>
          <p:cNvPr id="9" name="Picture 8"/>
          <p:cNvPicPr>
            <a:picLocks noChangeAspect="1"/>
          </p:cNvPicPr>
          <p:nvPr/>
        </p:nvPicPr>
        <p:blipFill>
          <a:blip r:embed="rId4"/>
          <a:stretch>
            <a:fillRect/>
          </a:stretch>
        </p:blipFill>
        <p:spPr>
          <a:xfrm>
            <a:off x="5201980" y="2915256"/>
            <a:ext cx="3942020" cy="2956515"/>
          </a:xfrm>
          <a:prstGeom prst="rect">
            <a:avLst/>
          </a:prstGeom>
        </p:spPr>
      </p:pic>
      <p:sp>
        <p:nvSpPr>
          <p:cNvPr id="10" name="Rectangle 9"/>
          <p:cNvSpPr/>
          <p:nvPr/>
        </p:nvSpPr>
        <p:spPr>
          <a:xfrm>
            <a:off x="5323586" y="5625593"/>
            <a:ext cx="3418444" cy="577081"/>
          </a:xfrm>
          <a:prstGeom prst="rect">
            <a:avLst/>
          </a:prstGeom>
        </p:spPr>
        <p:txBody>
          <a:bodyPr wrap="square">
            <a:spAutoFit/>
          </a:bodyPr>
          <a:lstStyle/>
          <a:p>
            <a:r>
              <a:rPr lang="en-US" sz="1050" i="1" baseline="0" dirty="0"/>
              <a:t>Source: http://</a:t>
            </a:r>
            <a:r>
              <a:rPr lang="en-US" sz="1050" i="1" baseline="0" dirty="0" err="1"/>
              <a:t>www.freaksense.com</a:t>
            </a:r>
            <a:r>
              <a:rPr lang="en-US" sz="1050" i="1" baseline="0" dirty="0"/>
              <a:t>/</a:t>
            </a:r>
            <a:r>
              <a:rPr lang="en-US" sz="1050" i="1" baseline="0" dirty="0" err="1"/>
              <a:t>wp</a:t>
            </a:r>
            <a:r>
              <a:rPr lang="en-US" sz="1050" i="1" baseline="0" dirty="0"/>
              <a:t>-content/uploads/2013/07/10580033-it-a-full-collection-of-programming-language.jpg</a:t>
            </a:r>
          </a:p>
        </p:txBody>
      </p:sp>
      <p:sp>
        <p:nvSpPr>
          <p:cNvPr id="11"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31</a:t>
            </a:fld>
            <a:endParaRPr lang="en-US" dirty="0">
              <a:solidFill>
                <a:schemeClr val="bg2"/>
              </a:solidFill>
            </a:endParaRPr>
          </a:p>
        </p:txBody>
      </p:sp>
    </p:spTree>
    <p:extLst>
      <p:ext uri="{BB962C8B-B14F-4D97-AF65-F5344CB8AC3E}">
        <p14:creationId xmlns:p14="http://schemas.microsoft.com/office/powerpoint/2010/main" val="30234788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SDN </a:t>
            </a:r>
            <a:r>
              <a:rPr lang="en-US" sz="3600" dirty="0" err="1" smtClean="0"/>
              <a:t>vs</a:t>
            </a:r>
            <a:r>
              <a:rPr lang="en-US" sz="3600" dirty="0" smtClean="0"/>
              <a:t> Inherent Complexity</a:t>
            </a:r>
            <a:endParaRPr lang="en-US" sz="3600" dirty="0"/>
          </a:p>
        </p:txBody>
      </p:sp>
      <p:sp>
        <p:nvSpPr>
          <p:cNvPr id="3" name="Content Placeholder 2"/>
          <p:cNvSpPr>
            <a:spLocks noGrp="1"/>
          </p:cNvSpPr>
          <p:nvPr>
            <p:ph idx="1"/>
          </p:nvPr>
        </p:nvSpPr>
        <p:spPr/>
        <p:txBody>
          <a:bodyPr/>
          <a:lstStyle/>
          <a:p>
            <a:r>
              <a:rPr lang="en-US" sz="2800" dirty="0" smtClean="0"/>
              <a:t>Conjecture: Complexity in </a:t>
            </a:r>
            <a:r>
              <a:rPr lang="en-US" sz="2800" dirty="0"/>
              <a:t>highly organized systems arises primarily </a:t>
            </a:r>
            <a:r>
              <a:rPr lang="en-US" sz="2800" dirty="0" smtClean="0"/>
              <a:t>from design </a:t>
            </a:r>
            <a:r>
              <a:rPr lang="en-US" sz="2800" dirty="0"/>
              <a:t>strategies intended to create robustness </a:t>
            </a:r>
            <a:r>
              <a:rPr lang="en-US" sz="2800" dirty="0" smtClean="0"/>
              <a:t>to uncertainty </a:t>
            </a:r>
            <a:r>
              <a:rPr lang="en-US" sz="2800" dirty="0"/>
              <a:t>in their environments and </a:t>
            </a:r>
            <a:r>
              <a:rPr lang="en-US" sz="2800" dirty="0" smtClean="0"/>
              <a:t>component parts.</a:t>
            </a:r>
          </a:p>
          <a:p>
            <a:pPr lvl="1"/>
            <a:r>
              <a:rPr lang="en-US" sz="2000" dirty="0"/>
              <a:t>Scalability is robustness to changes to the size </a:t>
            </a:r>
            <a:r>
              <a:rPr lang="en-US" sz="2000" dirty="0" smtClean="0"/>
              <a:t>and complexity </a:t>
            </a:r>
            <a:r>
              <a:rPr lang="en-US" sz="2000" dirty="0"/>
              <a:t>of a system as a whole</a:t>
            </a:r>
          </a:p>
          <a:p>
            <a:pPr lvl="1"/>
            <a:r>
              <a:rPr lang="en-US" sz="2000" dirty="0" err="1"/>
              <a:t>Evolvability</a:t>
            </a:r>
            <a:r>
              <a:rPr lang="en-US" sz="2000" dirty="0"/>
              <a:t> is robustness of lineages to large changes </a:t>
            </a:r>
            <a:r>
              <a:rPr lang="en-US" sz="2000" dirty="0" smtClean="0"/>
              <a:t>on various </a:t>
            </a:r>
            <a:r>
              <a:rPr lang="en-US" sz="2000" dirty="0"/>
              <a:t>(usually long) time scales</a:t>
            </a:r>
          </a:p>
          <a:p>
            <a:pPr lvl="1"/>
            <a:r>
              <a:rPr lang="en-US" sz="2000" dirty="0" smtClean="0"/>
              <a:t>Reliability </a:t>
            </a:r>
            <a:r>
              <a:rPr lang="en-US" sz="2000" dirty="0"/>
              <a:t>is robustness to component </a:t>
            </a:r>
            <a:r>
              <a:rPr lang="en-US" sz="2000" dirty="0" smtClean="0"/>
              <a:t>failures</a:t>
            </a:r>
          </a:p>
          <a:p>
            <a:pPr lvl="1"/>
            <a:r>
              <a:rPr lang="en-US" sz="2000" dirty="0" smtClean="0"/>
              <a:t>Efficiency </a:t>
            </a:r>
            <a:r>
              <a:rPr lang="en-US" sz="2000" dirty="0"/>
              <a:t>is robustness to resource </a:t>
            </a:r>
            <a:r>
              <a:rPr lang="en-US" sz="2000" dirty="0" smtClean="0"/>
              <a:t>scarcity</a:t>
            </a:r>
          </a:p>
          <a:p>
            <a:pPr lvl="1"/>
            <a:r>
              <a:rPr lang="en-US" sz="2000" dirty="0" smtClean="0"/>
              <a:t>Modularity </a:t>
            </a:r>
            <a:r>
              <a:rPr lang="en-US" sz="2000" dirty="0"/>
              <a:t>is robustness to </a:t>
            </a:r>
            <a:r>
              <a:rPr lang="en-US" sz="2000" dirty="0" smtClean="0"/>
              <a:t>component rearrangements</a:t>
            </a:r>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32</a:t>
            </a:fld>
            <a:endParaRPr lang="en-US" dirty="0">
              <a:solidFill>
                <a:schemeClr val="bg2"/>
              </a:solidFill>
            </a:endParaRPr>
          </a:p>
        </p:txBody>
      </p:sp>
      <p:sp>
        <p:nvSpPr>
          <p:cNvPr id="5" name="Rectangle 4"/>
          <p:cNvSpPr/>
          <p:nvPr/>
        </p:nvSpPr>
        <p:spPr>
          <a:xfrm>
            <a:off x="743140" y="5295910"/>
            <a:ext cx="7823238" cy="1161857"/>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fontAlgn="auto">
              <a:spcBef>
                <a:spcPts val="0"/>
              </a:spcBef>
              <a:spcAft>
                <a:spcPts val="0"/>
              </a:spcAft>
            </a:pP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Q-</a:t>
            </a:r>
            <a:r>
              <a:rPr lang="en-US" altLang="zh-CN" sz="2800" baseline="0" dirty="0" err="1" smtClean="0">
                <a:solidFill>
                  <a:srgbClr val="000090"/>
                </a:solidFill>
                <a:latin typeface="Arial" pitchFamily="-105" charset="0"/>
                <a:ea typeface="ＭＳ Ｐゴシック" pitchFamily="-105" charset="-128"/>
                <a:cs typeface="ＭＳ Ｐゴシック" pitchFamily="-105" charset="-128"/>
              </a:rPr>
              <a:t>prog</a:t>
            </a: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-complexity: Can SDN solve </a:t>
            </a: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the inherent </a:t>
            </a: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complexity, if the conjecture is correct?</a:t>
            </a:r>
            <a:endParaRPr lang="en-US" altLang="zh-CN" sz="2800" baseline="0" dirty="0">
              <a:solidFill>
                <a:srgbClr val="000090"/>
              </a:solidFill>
              <a:latin typeface="Arial" pitchFamily="-105" charset="0"/>
              <a:ea typeface="ＭＳ Ｐゴシック" pitchFamily="-105" charset="-128"/>
              <a:cs typeface="ＭＳ Ｐゴシック" pitchFamily="-105" charset="-128"/>
            </a:endParaRPr>
          </a:p>
        </p:txBody>
      </p:sp>
    </p:spTree>
    <p:extLst>
      <p:ext uri="{BB962C8B-B14F-4D97-AF65-F5344CB8AC3E}">
        <p14:creationId xmlns:p14="http://schemas.microsoft.com/office/powerpoint/2010/main" val="1927968"/>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r>
              <a:rPr lang="en-US" dirty="0" smtClean="0"/>
              <a:t>SDN key technical components</a:t>
            </a:r>
          </a:p>
          <a:p>
            <a:pPr lvl="1"/>
            <a:r>
              <a:rPr lang="en-US" dirty="0" smtClean="0"/>
              <a:t>Architecture</a:t>
            </a:r>
          </a:p>
          <a:p>
            <a:pPr lvl="1"/>
            <a:r>
              <a:rPr lang="en-US" dirty="0" err="1" smtClean="0"/>
              <a:t>Datapath</a:t>
            </a:r>
            <a:endParaRPr lang="en-US" dirty="0" smtClean="0"/>
          </a:p>
          <a:p>
            <a:pPr lvl="1"/>
            <a:r>
              <a:rPr lang="en-US" dirty="0" smtClean="0"/>
              <a:t>Programming abstractions and framework</a:t>
            </a:r>
          </a:p>
          <a:p>
            <a:pPr lvl="1"/>
            <a:r>
              <a:rPr lang="en-US" dirty="0" smtClean="0"/>
              <a:t>SDN killer apps</a:t>
            </a:r>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33</a:t>
            </a:fld>
            <a:endParaRPr lang="en-US" dirty="0">
              <a:solidFill>
                <a:schemeClr val="bg2"/>
              </a:solidFill>
            </a:endParaRPr>
          </a:p>
        </p:txBody>
      </p:sp>
    </p:spTree>
    <p:extLst>
      <p:ext uri="{BB962C8B-B14F-4D97-AF65-F5344CB8AC3E}">
        <p14:creationId xmlns:p14="http://schemas.microsoft.com/office/powerpoint/2010/main" val="3063963236"/>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ea typeface="ＭＳ Ｐゴシック" charset="0"/>
                <a:cs typeface="ＭＳ Ｐゴシック" charset="0"/>
              </a:rPr>
              <a:t>Questions to Keep in Mind on SDN Programming</a:t>
            </a:r>
            <a:endParaRPr lang="en-US" sz="1200" dirty="0"/>
          </a:p>
        </p:txBody>
      </p:sp>
      <p:sp>
        <p:nvSpPr>
          <p:cNvPr id="4" name="Rectangle 3"/>
          <p:cNvSpPr/>
          <p:nvPr/>
        </p:nvSpPr>
        <p:spPr>
          <a:xfrm>
            <a:off x="1160192" y="1283449"/>
            <a:ext cx="6987326" cy="837617"/>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fontAlgn="auto">
              <a:spcBef>
                <a:spcPts val="0"/>
              </a:spcBef>
              <a:spcAft>
                <a:spcPts val="0"/>
              </a:spcAft>
            </a:pP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 Q-app: What are the killer apps of SDN?</a:t>
            </a:r>
            <a:endParaRPr lang="en-US" altLang="zh-CN" sz="2800" baseline="0" dirty="0">
              <a:solidFill>
                <a:srgbClr val="000090"/>
              </a:solidFill>
              <a:latin typeface="Arial" pitchFamily="-105" charset="0"/>
              <a:ea typeface="ＭＳ Ｐゴシック" pitchFamily="-105" charset="-128"/>
              <a:cs typeface="ＭＳ Ｐゴシック" pitchFamily="-105" charset="-128"/>
            </a:endParaRPr>
          </a:p>
        </p:txBody>
      </p:sp>
      <p:pic>
        <p:nvPicPr>
          <p:cNvPr id="3" name="Picture 2"/>
          <p:cNvPicPr>
            <a:picLocks noChangeAspect="1"/>
          </p:cNvPicPr>
          <p:nvPr/>
        </p:nvPicPr>
        <p:blipFill>
          <a:blip r:embed="rId3"/>
          <a:stretch>
            <a:fillRect/>
          </a:stretch>
        </p:blipFill>
        <p:spPr>
          <a:xfrm>
            <a:off x="4828959" y="2877624"/>
            <a:ext cx="4134052" cy="2067026"/>
          </a:xfrm>
          <a:prstGeom prst="rect">
            <a:avLst/>
          </a:prstGeom>
        </p:spPr>
      </p:pic>
      <p:sp>
        <p:nvSpPr>
          <p:cNvPr id="6" name="Rectangle 5"/>
          <p:cNvSpPr/>
          <p:nvPr/>
        </p:nvSpPr>
        <p:spPr>
          <a:xfrm>
            <a:off x="4761168" y="4982916"/>
            <a:ext cx="4572000" cy="553998"/>
          </a:xfrm>
          <a:prstGeom prst="rect">
            <a:avLst/>
          </a:prstGeom>
        </p:spPr>
        <p:txBody>
          <a:bodyPr>
            <a:spAutoFit/>
          </a:bodyPr>
          <a:lstStyle/>
          <a:p>
            <a:r>
              <a:rPr lang="en-US" sz="1000" i="1" baseline="0" dirty="0" smtClean="0"/>
              <a:t>Source: http</a:t>
            </a:r>
            <a:r>
              <a:rPr lang="en-US" sz="1000" i="1" baseline="0" dirty="0"/>
              <a:t>://</a:t>
            </a:r>
            <a:r>
              <a:rPr lang="en-US" sz="1000" i="1" baseline="0" dirty="0" err="1"/>
              <a:t>api.ning.com</a:t>
            </a:r>
            <a:r>
              <a:rPr lang="en-US" sz="1000" i="1" baseline="0" dirty="0"/>
              <a:t>/files/qgybvJa4VHgEUDHXfN3PUL4Bru*HAQP7gtHz5BUaG6YH*1As0tr9MGh8ewH34GQPpLsxPOh8iYgP3BRLEWSSClN274raRTRX/killer_apps_600x300.jpg</a:t>
            </a:r>
          </a:p>
        </p:txBody>
      </p:sp>
      <p:sp>
        <p:nvSpPr>
          <p:cNvPr id="10"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34</a:t>
            </a:fld>
            <a:endParaRPr lang="en-US" dirty="0">
              <a:solidFill>
                <a:schemeClr val="bg2"/>
              </a:solidFill>
            </a:endParaRPr>
          </a:p>
        </p:txBody>
      </p:sp>
      <p:pic>
        <p:nvPicPr>
          <p:cNvPr id="5" name="Picture 4"/>
          <p:cNvPicPr>
            <a:picLocks noChangeAspect="1"/>
          </p:cNvPicPr>
          <p:nvPr/>
        </p:nvPicPr>
        <p:blipFill>
          <a:blip r:embed="rId4"/>
          <a:stretch>
            <a:fillRect/>
          </a:stretch>
        </p:blipFill>
        <p:spPr>
          <a:xfrm>
            <a:off x="27017" y="2889867"/>
            <a:ext cx="4779741" cy="2719579"/>
          </a:xfrm>
          <a:prstGeom prst="rect">
            <a:avLst/>
          </a:prstGeom>
        </p:spPr>
      </p:pic>
    </p:spTree>
    <p:extLst>
      <p:ext uri="{BB962C8B-B14F-4D97-AF65-F5344CB8AC3E}">
        <p14:creationId xmlns:p14="http://schemas.microsoft.com/office/powerpoint/2010/main" val="26701083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600" dirty="0" smtClean="0">
                <a:solidFill>
                  <a:srgbClr val="000000"/>
                </a:solidFill>
              </a:rPr>
              <a:t>Thank you and </a:t>
            </a:r>
            <a:r>
              <a:rPr lang="en-US" sz="3600" dirty="0" smtClean="0">
                <a:solidFill>
                  <a:schemeClr val="accent6">
                    <a:lumMod val="75000"/>
                  </a:schemeClr>
                </a:solidFill>
              </a:rPr>
              <a:t>enjoy</a:t>
            </a:r>
            <a:r>
              <a:rPr lang="en-US" sz="3600" dirty="0" smtClean="0">
                <a:solidFill>
                  <a:srgbClr val="000000"/>
                </a:solidFill>
              </a:rPr>
              <a:t> the rest of ADL!</a:t>
            </a:r>
            <a:endParaRPr lang="en-US" sz="3600" dirty="0">
              <a:solidFill>
                <a:srgbClr val="000000"/>
              </a:solidFill>
            </a:endParaRPr>
          </a:p>
        </p:txBody>
      </p:sp>
    </p:spTree>
    <p:extLst>
      <p:ext uri="{BB962C8B-B14F-4D97-AF65-F5344CB8AC3E}">
        <p14:creationId xmlns:p14="http://schemas.microsoft.com/office/powerpoint/2010/main" val="1901711075"/>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(Wikipedia)</a:t>
            </a:r>
            <a:endParaRPr lang="en-US" sz="1800" dirty="0"/>
          </a:p>
        </p:txBody>
      </p:sp>
      <p:pic>
        <p:nvPicPr>
          <p:cNvPr id="3" name="Picture 2"/>
          <p:cNvPicPr>
            <a:picLocks noChangeAspect="1"/>
          </p:cNvPicPr>
          <p:nvPr/>
        </p:nvPicPr>
        <p:blipFill>
          <a:blip r:embed="rId3"/>
          <a:stretch>
            <a:fillRect/>
          </a:stretch>
        </p:blipFill>
        <p:spPr>
          <a:xfrm>
            <a:off x="1397000" y="1041400"/>
            <a:ext cx="6350000" cy="4762500"/>
          </a:xfrm>
          <a:prstGeom prst="rect">
            <a:avLst/>
          </a:prstGeom>
        </p:spPr>
      </p:pic>
      <p:sp>
        <p:nvSpPr>
          <p:cNvPr id="4" name="Rectangle 3"/>
          <p:cNvSpPr/>
          <p:nvPr/>
        </p:nvSpPr>
        <p:spPr>
          <a:xfrm>
            <a:off x="324555" y="5486835"/>
            <a:ext cx="4572000" cy="1077218"/>
          </a:xfrm>
          <a:prstGeom prst="rect">
            <a:avLst/>
          </a:prstGeom>
        </p:spPr>
        <p:txBody>
          <a:bodyPr>
            <a:spAutoFit/>
          </a:bodyPr>
          <a:lstStyle/>
          <a:p>
            <a:r>
              <a:rPr lang="en-US" dirty="0"/>
              <a:t>https://</a:t>
            </a:r>
            <a:r>
              <a:rPr lang="en-US" dirty="0" err="1"/>
              <a:t>upload.wikimedia.org</a:t>
            </a:r>
            <a:r>
              <a:rPr lang="en-US" dirty="0"/>
              <a:t>/</a:t>
            </a:r>
            <a:r>
              <a:rPr lang="en-US" dirty="0" err="1"/>
              <a:t>wikipedia</a:t>
            </a:r>
            <a:r>
              <a:rPr lang="en-US" dirty="0"/>
              <a:t>/commons/thumb/e/e6/SDN-architecture-overview-</a:t>
            </a:r>
            <a:r>
              <a:rPr lang="en-US" dirty="0" err="1"/>
              <a:t>transparent.png</a:t>
            </a:r>
            <a:r>
              <a:rPr lang="en-US" dirty="0"/>
              <a:t>/500px-SDN-architecture-overview-transparent.png</a:t>
            </a:r>
          </a:p>
        </p:txBody>
      </p:sp>
    </p:spTree>
    <p:extLst>
      <p:ext uri="{BB962C8B-B14F-4D97-AF65-F5344CB8AC3E}">
        <p14:creationId xmlns:p14="http://schemas.microsoft.com/office/powerpoint/2010/main" val="24472938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What is SDN: a “Main-Stream” View</a:t>
            </a:r>
            <a:endParaRPr lang="en-US" sz="3600" dirty="0"/>
          </a:p>
        </p:txBody>
      </p:sp>
      <p:sp>
        <p:nvSpPr>
          <p:cNvPr id="3" name="Content Placeholder 2"/>
          <p:cNvSpPr>
            <a:spLocks noGrp="1"/>
          </p:cNvSpPr>
          <p:nvPr>
            <p:ph idx="1"/>
          </p:nvPr>
        </p:nvSpPr>
        <p:spPr>
          <a:xfrm>
            <a:off x="125413" y="804333"/>
            <a:ext cx="8856662" cy="5520267"/>
          </a:xfrm>
        </p:spPr>
        <p:txBody>
          <a:bodyPr/>
          <a:lstStyle/>
          <a:p>
            <a:r>
              <a:rPr lang="en-US" sz="2400" dirty="0" smtClean="0"/>
              <a:t>Separation of data and control paths, with a logically centralized control plan</a:t>
            </a:r>
            <a:endParaRPr lang="en-US" sz="2400" dirty="0"/>
          </a:p>
        </p:txBody>
      </p:sp>
      <p:pic>
        <p:nvPicPr>
          <p:cNvPr id="5" name="Picture 4"/>
          <p:cNvPicPr>
            <a:picLocks noChangeAspect="1"/>
          </p:cNvPicPr>
          <p:nvPr/>
        </p:nvPicPr>
        <p:blipFill rotWithShape="1">
          <a:blip r:embed="rId3"/>
          <a:srcRect l="22222" t="18889" r="20889" b="30222"/>
          <a:stretch/>
        </p:blipFill>
        <p:spPr>
          <a:xfrm>
            <a:off x="225777" y="4459443"/>
            <a:ext cx="1608666" cy="1439002"/>
          </a:xfrm>
          <a:prstGeom prst="rect">
            <a:avLst/>
          </a:prstGeom>
        </p:spPr>
      </p:pic>
      <p:grpSp>
        <p:nvGrpSpPr>
          <p:cNvPr id="10" name="Group 9"/>
          <p:cNvGrpSpPr/>
          <p:nvPr/>
        </p:nvGrpSpPr>
        <p:grpSpPr>
          <a:xfrm>
            <a:off x="395110" y="3753555"/>
            <a:ext cx="1382889" cy="1058333"/>
            <a:chOff x="973667" y="2525889"/>
            <a:chExt cx="1439333" cy="1058333"/>
          </a:xfrm>
        </p:grpSpPr>
        <p:sp>
          <p:nvSpPr>
            <p:cNvPr id="7" name="Rounded Rectangle 6"/>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 name="Rectangle 5"/>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 name="Rectangle 7"/>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nvGrpSpPr>
          <p:cNvPr id="11" name="Group 10"/>
          <p:cNvGrpSpPr/>
          <p:nvPr/>
        </p:nvGrpSpPr>
        <p:grpSpPr>
          <a:xfrm>
            <a:off x="2240843" y="2593622"/>
            <a:ext cx="1382889" cy="1058333"/>
            <a:chOff x="973667" y="2525889"/>
            <a:chExt cx="1439333" cy="1058333"/>
          </a:xfrm>
        </p:grpSpPr>
        <p:sp>
          <p:nvSpPr>
            <p:cNvPr id="12" name="Rounded Rectangle 11"/>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3" name="Rectangle 12"/>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14" name="Rectangle 13"/>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nvGrpSpPr>
          <p:cNvPr id="15" name="Group 14"/>
          <p:cNvGrpSpPr/>
          <p:nvPr/>
        </p:nvGrpSpPr>
        <p:grpSpPr>
          <a:xfrm>
            <a:off x="2167466" y="5116690"/>
            <a:ext cx="1382889" cy="1058333"/>
            <a:chOff x="973667" y="2525889"/>
            <a:chExt cx="1439333" cy="1058333"/>
          </a:xfrm>
        </p:grpSpPr>
        <p:sp>
          <p:nvSpPr>
            <p:cNvPr id="16" name="Rounded Rectangle 15"/>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7" name="Rectangle 16"/>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18" name="Rectangle 17"/>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cxnSp>
        <p:nvCxnSpPr>
          <p:cNvPr id="20" name="Straight Arrow Connector 19"/>
          <p:cNvCxnSpPr>
            <a:endCxn id="14" idx="1"/>
          </p:cNvCxnSpPr>
          <p:nvPr/>
        </p:nvCxnSpPr>
        <p:spPr bwMode="auto">
          <a:xfrm flipV="1">
            <a:off x="1453444" y="2909711"/>
            <a:ext cx="868745" cy="914400"/>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cxnSp>
        <p:nvCxnSpPr>
          <p:cNvPr id="21" name="Straight Arrow Connector 20"/>
          <p:cNvCxnSpPr>
            <a:stCxn id="8" idx="3"/>
          </p:cNvCxnSpPr>
          <p:nvPr/>
        </p:nvCxnSpPr>
        <p:spPr bwMode="auto">
          <a:xfrm>
            <a:off x="1683095" y="4069644"/>
            <a:ext cx="983905" cy="1137356"/>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sp>
        <p:nvSpPr>
          <p:cNvPr id="26" name="Freeform 25"/>
          <p:cNvSpPr/>
          <p:nvPr/>
        </p:nvSpPr>
        <p:spPr>
          <a:xfrm>
            <a:off x="3471333" y="2935111"/>
            <a:ext cx="707460" cy="2300111"/>
          </a:xfrm>
          <a:custGeom>
            <a:avLst/>
            <a:gdLst>
              <a:gd name="connsiteX0" fmla="*/ 70556 w 707460"/>
              <a:gd name="connsiteY0" fmla="*/ 0 h 2483555"/>
              <a:gd name="connsiteX1" fmla="*/ 691445 w 707460"/>
              <a:gd name="connsiteY1" fmla="*/ 635000 h 2483555"/>
              <a:gd name="connsiteX2" fmla="*/ 479778 w 707460"/>
              <a:gd name="connsiteY2" fmla="*/ 1651000 h 2483555"/>
              <a:gd name="connsiteX3" fmla="*/ 0 w 707460"/>
              <a:gd name="connsiteY3" fmla="*/ 2483555 h 2483555"/>
            </a:gdLst>
            <a:ahLst/>
            <a:cxnLst>
              <a:cxn ang="0">
                <a:pos x="connsiteX0" y="connsiteY0"/>
              </a:cxn>
              <a:cxn ang="0">
                <a:pos x="connsiteX1" y="connsiteY1"/>
              </a:cxn>
              <a:cxn ang="0">
                <a:pos x="connsiteX2" y="connsiteY2"/>
              </a:cxn>
              <a:cxn ang="0">
                <a:pos x="connsiteX3" y="connsiteY3"/>
              </a:cxn>
            </a:cxnLst>
            <a:rect l="l" t="t" r="r" b="b"/>
            <a:pathLst>
              <a:path w="707460" h="2483555">
                <a:moveTo>
                  <a:pt x="70556" y="0"/>
                </a:moveTo>
                <a:cubicBezTo>
                  <a:pt x="346898" y="179916"/>
                  <a:pt x="623241" y="359833"/>
                  <a:pt x="691445" y="635000"/>
                </a:cubicBezTo>
                <a:cubicBezTo>
                  <a:pt x="759649" y="910167"/>
                  <a:pt x="595019" y="1342908"/>
                  <a:pt x="479778" y="1651000"/>
                </a:cubicBezTo>
                <a:cubicBezTo>
                  <a:pt x="364537" y="1959092"/>
                  <a:pt x="0" y="2483555"/>
                  <a:pt x="0" y="2483555"/>
                </a:cubicBezTo>
              </a:path>
            </a:pathLst>
          </a:custGeom>
          <a:ln>
            <a:solidFill>
              <a:schemeClr val="accent6">
                <a:lumMod val="50000"/>
              </a:schemeClr>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7" name="Rectangle 26"/>
          <p:cNvSpPr/>
          <p:nvPr/>
        </p:nvSpPr>
        <p:spPr>
          <a:xfrm>
            <a:off x="1372881" y="1538168"/>
            <a:ext cx="1610237" cy="461665"/>
          </a:xfrm>
          <a:prstGeom prst="rect">
            <a:avLst/>
          </a:prstGeom>
        </p:spPr>
        <p:txBody>
          <a:bodyPr wrap="none">
            <a:spAutoFit/>
          </a:bodyPr>
          <a:lstStyle/>
          <a:p>
            <a:r>
              <a:rPr lang="en-US" baseline="0" dirty="0" smtClean="0"/>
              <a:t>Traditional</a:t>
            </a:r>
            <a:endParaRPr lang="en-US" baseline="0" dirty="0"/>
          </a:p>
        </p:txBody>
      </p:sp>
      <p:sp>
        <p:nvSpPr>
          <p:cNvPr id="28" name="Rounded Rectangle 27"/>
          <p:cNvSpPr/>
          <p:nvPr/>
        </p:nvSpPr>
        <p:spPr bwMode="auto">
          <a:xfrm>
            <a:off x="112889" y="1566334"/>
            <a:ext cx="4134555" cy="492477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49" name="Straight Connector 48"/>
          <p:cNvCxnSpPr>
            <a:stCxn id="7" idx="3"/>
          </p:cNvCxnSpPr>
          <p:nvPr/>
        </p:nvCxnSpPr>
        <p:spPr bwMode="auto">
          <a:xfrm flipV="1">
            <a:off x="1777999" y="3668889"/>
            <a:ext cx="649112" cy="61383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0" name="Straight Connector 49"/>
          <p:cNvCxnSpPr>
            <a:stCxn id="16" idx="0"/>
            <a:endCxn id="12" idx="2"/>
          </p:cNvCxnSpPr>
          <p:nvPr/>
        </p:nvCxnSpPr>
        <p:spPr bwMode="auto">
          <a:xfrm flipV="1">
            <a:off x="2858911" y="3651955"/>
            <a:ext cx="73377" cy="1464735"/>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3" name="Straight Connector 52"/>
          <p:cNvCxnSpPr/>
          <p:nvPr/>
        </p:nvCxnSpPr>
        <p:spPr bwMode="auto">
          <a:xfrm flipH="1" flipV="1">
            <a:off x="1820333" y="4642557"/>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grpSp>
        <p:nvGrpSpPr>
          <p:cNvPr id="79" name="Group 78"/>
          <p:cNvGrpSpPr/>
          <p:nvPr/>
        </p:nvGrpSpPr>
        <p:grpSpPr>
          <a:xfrm>
            <a:off x="4262754" y="1507124"/>
            <a:ext cx="4610312" cy="4952944"/>
            <a:chOff x="4262754" y="1507124"/>
            <a:chExt cx="4610312" cy="4952944"/>
          </a:xfrm>
        </p:grpSpPr>
        <p:pic>
          <p:nvPicPr>
            <p:cNvPr id="47" name="Picture 46"/>
            <p:cNvPicPr>
              <a:picLocks noChangeAspect="1"/>
            </p:cNvPicPr>
            <p:nvPr/>
          </p:nvPicPr>
          <p:blipFill rotWithShape="1">
            <a:blip r:embed="rId4"/>
            <a:srcRect l="7735" t="31769" r="4972" b="35773"/>
            <a:stretch/>
          </p:blipFill>
          <p:spPr>
            <a:xfrm>
              <a:off x="4840111" y="4529667"/>
              <a:ext cx="1806222" cy="537294"/>
            </a:xfrm>
            <a:prstGeom prst="rect">
              <a:avLst/>
            </a:prstGeom>
          </p:spPr>
        </p:pic>
        <p:grpSp>
          <p:nvGrpSpPr>
            <p:cNvPr id="30" name="Group 29"/>
            <p:cNvGrpSpPr/>
            <p:nvPr/>
          </p:nvGrpSpPr>
          <p:grpSpPr>
            <a:xfrm>
              <a:off x="5020732" y="4219222"/>
              <a:ext cx="1382889" cy="561622"/>
              <a:chOff x="973667" y="3022600"/>
              <a:chExt cx="1439333" cy="561622"/>
            </a:xfrm>
          </p:grpSpPr>
          <p:sp>
            <p:nvSpPr>
              <p:cNvPr id="31" name="Rounded Rectangle 30"/>
              <p:cNvSpPr/>
              <p:nvPr/>
            </p:nvSpPr>
            <p:spPr bwMode="auto">
              <a:xfrm>
                <a:off x="973667" y="3022600"/>
                <a:ext cx="1439333" cy="56162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2" name="Rectangle 31"/>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35" name="Rounded Rectangle 34"/>
            <p:cNvSpPr/>
            <p:nvPr/>
          </p:nvSpPr>
          <p:spPr bwMode="auto">
            <a:xfrm>
              <a:off x="6824132" y="3146777"/>
              <a:ext cx="1382889" cy="572911"/>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36" name="Rectangle 35"/>
            <p:cNvSpPr/>
            <p:nvPr/>
          </p:nvSpPr>
          <p:spPr bwMode="auto">
            <a:xfrm>
              <a:off x="6905477" y="3225800"/>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37" name="Rectangle 36"/>
            <p:cNvSpPr/>
            <p:nvPr/>
          </p:nvSpPr>
          <p:spPr bwMode="auto">
            <a:xfrm>
              <a:off x="5085144" y="2111021"/>
              <a:ext cx="3169856" cy="462845"/>
            </a:xfrm>
            <a:prstGeom prst="rect">
              <a:avLst/>
            </a:prstGeom>
            <a:solidFill>
              <a:schemeClr val="accent6">
                <a:lumMod val="75000"/>
              </a:schemeClr>
            </a:solidFill>
            <a:ln w="9525" cap="flat" cmpd="sng" algn="ctr">
              <a:solidFill>
                <a:srgbClr val="660066"/>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nvGrpSpPr>
            <p:cNvPr id="38" name="Group 37"/>
            <p:cNvGrpSpPr/>
            <p:nvPr/>
          </p:nvGrpSpPr>
          <p:grpSpPr>
            <a:xfrm>
              <a:off x="6849532" y="5432779"/>
              <a:ext cx="1382889" cy="598312"/>
              <a:chOff x="973667" y="3000021"/>
              <a:chExt cx="1439333" cy="598312"/>
            </a:xfrm>
          </p:grpSpPr>
          <p:sp>
            <p:nvSpPr>
              <p:cNvPr id="39" name="Rounded Rectangle 38"/>
              <p:cNvSpPr/>
              <p:nvPr/>
            </p:nvSpPr>
            <p:spPr bwMode="auto">
              <a:xfrm>
                <a:off x="973667" y="3000021"/>
                <a:ext cx="1439333" cy="59831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40" name="Rectangle 39"/>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45" name="Rectangle 44"/>
            <p:cNvSpPr/>
            <p:nvPr/>
          </p:nvSpPr>
          <p:spPr>
            <a:xfrm>
              <a:off x="6181946" y="1507124"/>
              <a:ext cx="834483" cy="461665"/>
            </a:xfrm>
            <a:prstGeom prst="rect">
              <a:avLst/>
            </a:prstGeom>
          </p:spPr>
          <p:txBody>
            <a:bodyPr wrap="none">
              <a:spAutoFit/>
            </a:bodyPr>
            <a:lstStyle/>
            <a:p>
              <a:r>
                <a:rPr lang="en-US" baseline="0" dirty="0" smtClean="0"/>
                <a:t>SDN</a:t>
              </a:r>
              <a:endParaRPr lang="en-US" baseline="0" dirty="0"/>
            </a:p>
          </p:txBody>
        </p:sp>
        <p:sp>
          <p:nvSpPr>
            <p:cNvPr id="46" name="Rounded Rectangle 45"/>
            <p:cNvSpPr/>
            <p:nvPr/>
          </p:nvSpPr>
          <p:spPr bwMode="auto">
            <a:xfrm>
              <a:off x="4738511" y="1535290"/>
              <a:ext cx="4134555" cy="492477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56" name="Straight Arrow Connector 55"/>
            <p:cNvCxnSpPr/>
            <p:nvPr/>
          </p:nvCxnSpPr>
          <p:spPr bwMode="auto">
            <a:xfrm flipV="1">
              <a:off x="6064952" y="2596444"/>
              <a:ext cx="16934" cy="1605844"/>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cxnSp>
          <p:nvCxnSpPr>
            <p:cNvPr id="58" name="Straight Arrow Connector 57"/>
            <p:cNvCxnSpPr/>
            <p:nvPr/>
          </p:nvCxnSpPr>
          <p:spPr bwMode="auto">
            <a:xfrm flipV="1">
              <a:off x="7275690" y="2582333"/>
              <a:ext cx="5645" cy="564444"/>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sp>
          <p:nvSpPr>
            <p:cNvPr id="62" name="Freeform 61"/>
            <p:cNvSpPr/>
            <p:nvPr/>
          </p:nvSpPr>
          <p:spPr>
            <a:xfrm>
              <a:off x="7972778" y="2582333"/>
              <a:ext cx="664641" cy="2822223"/>
            </a:xfrm>
            <a:custGeom>
              <a:avLst/>
              <a:gdLst>
                <a:gd name="connsiteX0" fmla="*/ 141111 w 664641"/>
                <a:gd name="connsiteY0" fmla="*/ 0 h 2822223"/>
                <a:gd name="connsiteX1" fmla="*/ 663222 w 664641"/>
                <a:gd name="connsiteY1" fmla="*/ 1608667 h 2822223"/>
                <a:gd name="connsiteX2" fmla="*/ 0 w 664641"/>
                <a:gd name="connsiteY2" fmla="*/ 2822223 h 2822223"/>
              </a:gdLst>
              <a:ahLst/>
              <a:cxnLst>
                <a:cxn ang="0">
                  <a:pos x="connsiteX0" y="connsiteY0"/>
                </a:cxn>
                <a:cxn ang="0">
                  <a:pos x="connsiteX1" y="connsiteY1"/>
                </a:cxn>
                <a:cxn ang="0">
                  <a:pos x="connsiteX2" y="connsiteY2"/>
                </a:cxn>
              </a:cxnLst>
              <a:rect l="l" t="t" r="r" b="b"/>
              <a:pathLst>
                <a:path w="664641" h="2822223">
                  <a:moveTo>
                    <a:pt x="141111" y="0"/>
                  </a:moveTo>
                  <a:cubicBezTo>
                    <a:pt x="413926" y="569148"/>
                    <a:pt x="686741" y="1138297"/>
                    <a:pt x="663222" y="1608667"/>
                  </a:cubicBezTo>
                  <a:cubicBezTo>
                    <a:pt x="639704" y="2079038"/>
                    <a:pt x="0" y="2822223"/>
                    <a:pt x="0" y="2822223"/>
                  </a:cubicBezTo>
                </a:path>
              </a:pathLst>
            </a:custGeom>
            <a:ln>
              <a:solidFill>
                <a:srgbClr val="660066"/>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69" name="Straight Connector 68"/>
            <p:cNvCxnSpPr/>
            <p:nvPr/>
          </p:nvCxnSpPr>
          <p:spPr bwMode="auto">
            <a:xfrm flipV="1">
              <a:off x="6318955" y="3651956"/>
              <a:ext cx="649112" cy="61383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0" name="Straight Connector 69"/>
            <p:cNvCxnSpPr>
              <a:stCxn id="39" idx="0"/>
            </p:cNvCxnSpPr>
            <p:nvPr/>
          </p:nvCxnSpPr>
          <p:spPr bwMode="auto">
            <a:xfrm flipH="1" flipV="1">
              <a:off x="7501466" y="3691466"/>
              <a:ext cx="39511" cy="174131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3" name="Straight Connector 72"/>
            <p:cNvCxnSpPr/>
            <p:nvPr/>
          </p:nvCxnSpPr>
          <p:spPr bwMode="auto">
            <a:xfrm flipH="1" flipV="1">
              <a:off x="6389512" y="4555069"/>
              <a:ext cx="793044" cy="877709"/>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sp>
          <p:nvSpPr>
            <p:cNvPr id="75" name="Rectangle 74"/>
            <p:cNvSpPr/>
            <p:nvPr/>
          </p:nvSpPr>
          <p:spPr>
            <a:xfrm>
              <a:off x="4726276" y="2667057"/>
              <a:ext cx="1382410" cy="1200328"/>
            </a:xfrm>
            <a:prstGeom prst="rect">
              <a:avLst/>
            </a:prstGeom>
          </p:spPr>
          <p:txBody>
            <a:bodyPr wrap="none">
              <a:spAutoFit/>
            </a:bodyPr>
            <a:lstStyle/>
            <a:p>
              <a:pPr algn="r"/>
              <a:r>
                <a:rPr lang="en-US" baseline="0" dirty="0">
                  <a:solidFill>
                    <a:schemeClr val="accent6">
                      <a:lumMod val="50000"/>
                    </a:schemeClr>
                  </a:solidFill>
                </a:rPr>
                <a:t>s</a:t>
              </a:r>
              <a:r>
                <a:rPr lang="en-US" baseline="0" dirty="0" smtClean="0">
                  <a:solidFill>
                    <a:schemeClr val="accent6">
                      <a:lumMod val="50000"/>
                    </a:schemeClr>
                  </a:solidFill>
                </a:rPr>
                <a:t>tandard</a:t>
              </a:r>
              <a:br>
                <a:rPr lang="en-US" baseline="0" dirty="0" smtClean="0">
                  <a:solidFill>
                    <a:schemeClr val="accent6">
                      <a:lumMod val="50000"/>
                    </a:schemeClr>
                  </a:solidFill>
                </a:rPr>
              </a:br>
              <a:r>
                <a:rPr lang="en-US" baseline="0" dirty="0" smtClean="0">
                  <a:solidFill>
                    <a:schemeClr val="accent6">
                      <a:lumMod val="50000"/>
                    </a:schemeClr>
                  </a:solidFill>
                </a:rPr>
                <a:t>control</a:t>
              </a:r>
            </a:p>
            <a:p>
              <a:pPr algn="r"/>
              <a:r>
                <a:rPr lang="en-US" baseline="0" dirty="0" smtClean="0">
                  <a:solidFill>
                    <a:schemeClr val="accent6">
                      <a:lumMod val="50000"/>
                    </a:schemeClr>
                  </a:solidFill>
                </a:rPr>
                <a:t>protocol</a:t>
              </a:r>
              <a:endParaRPr lang="en-US" baseline="0" dirty="0">
                <a:solidFill>
                  <a:schemeClr val="accent6">
                    <a:lumMod val="50000"/>
                  </a:schemeClr>
                </a:solidFill>
              </a:endParaRPr>
            </a:p>
          </p:txBody>
        </p:sp>
        <p:pic>
          <p:nvPicPr>
            <p:cNvPr id="76" name="Picture 75"/>
            <p:cNvPicPr>
              <a:picLocks noChangeAspect="1"/>
            </p:cNvPicPr>
            <p:nvPr/>
          </p:nvPicPr>
          <p:blipFill>
            <a:blip r:embed="rId5"/>
            <a:stretch>
              <a:fillRect/>
            </a:stretch>
          </p:blipFill>
          <p:spPr>
            <a:xfrm>
              <a:off x="7492999" y="1538644"/>
              <a:ext cx="694267" cy="930800"/>
            </a:xfrm>
            <a:prstGeom prst="rect">
              <a:avLst/>
            </a:prstGeom>
          </p:spPr>
        </p:pic>
        <p:sp>
          <p:nvSpPr>
            <p:cNvPr id="78" name="Right Arrow 77"/>
            <p:cNvSpPr/>
            <p:nvPr/>
          </p:nvSpPr>
          <p:spPr bwMode="auto">
            <a:xfrm>
              <a:off x="4262754" y="3555999"/>
              <a:ext cx="479778" cy="484632"/>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80"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4</a:t>
            </a:fld>
            <a:endParaRPr lang="en-US" dirty="0">
              <a:solidFill>
                <a:schemeClr val="bg2"/>
              </a:solidFill>
            </a:endParaRPr>
          </a:p>
        </p:txBody>
      </p:sp>
    </p:spTree>
    <p:extLst>
      <p:ext uri="{BB962C8B-B14F-4D97-AF65-F5344CB8AC3E}">
        <p14:creationId xmlns:p14="http://schemas.microsoft.com/office/powerpoint/2010/main" val="3006403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An Evolution View of </a:t>
            </a:r>
            <a:r>
              <a:rPr lang="en-US" sz="2800" dirty="0" err="1" smtClean="0"/>
              <a:t>Intradomain</a:t>
            </a:r>
            <a:r>
              <a:rPr lang="en-US" sz="2800" dirty="0" smtClean="0"/>
              <a:t> Routing Toward SDN</a:t>
            </a:r>
            <a:endParaRPr lang="en-US" sz="2800" dirty="0"/>
          </a:p>
        </p:txBody>
      </p:sp>
      <p:pic>
        <p:nvPicPr>
          <p:cNvPr id="5" name="Picture 4"/>
          <p:cNvPicPr>
            <a:picLocks noChangeAspect="1"/>
          </p:cNvPicPr>
          <p:nvPr/>
        </p:nvPicPr>
        <p:blipFill rotWithShape="1">
          <a:blip r:embed="rId3"/>
          <a:srcRect l="22222" t="18889" r="20889" b="30222"/>
          <a:stretch/>
        </p:blipFill>
        <p:spPr>
          <a:xfrm>
            <a:off x="225777" y="4120776"/>
            <a:ext cx="1608666" cy="1439002"/>
          </a:xfrm>
          <a:prstGeom prst="rect">
            <a:avLst/>
          </a:prstGeom>
        </p:spPr>
      </p:pic>
      <p:grpSp>
        <p:nvGrpSpPr>
          <p:cNvPr id="10" name="Group 9"/>
          <p:cNvGrpSpPr/>
          <p:nvPr/>
        </p:nvGrpSpPr>
        <p:grpSpPr>
          <a:xfrm>
            <a:off x="395110" y="3414888"/>
            <a:ext cx="1382889" cy="1058333"/>
            <a:chOff x="973667" y="2525889"/>
            <a:chExt cx="1439333" cy="1058333"/>
          </a:xfrm>
        </p:grpSpPr>
        <p:sp>
          <p:nvSpPr>
            <p:cNvPr id="7" name="Rounded Rectangle 6"/>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 name="Rectangle 5"/>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 name="Rectangle 7"/>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Distributed Bellman Ford</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nvGrpSpPr>
          <p:cNvPr id="11" name="Group 10"/>
          <p:cNvGrpSpPr/>
          <p:nvPr/>
        </p:nvGrpSpPr>
        <p:grpSpPr>
          <a:xfrm>
            <a:off x="2240843" y="2254955"/>
            <a:ext cx="1382889" cy="1058333"/>
            <a:chOff x="973667" y="2525889"/>
            <a:chExt cx="1439333" cy="1058333"/>
          </a:xfrm>
        </p:grpSpPr>
        <p:sp>
          <p:nvSpPr>
            <p:cNvPr id="12" name="Rounded Rectangle 11"/>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3" name="Rectangle 12"/>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14" name="Rectangle 13"/>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Bellman Ford</a:t>
              </a:r>
            </a:p>
            <a:p>
              <a:pPr algn="ctr" eaLnBrk="0" hangingPunct="0"/>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nvGrpSpPr>
          <p:cNvPr id="15" name="Group 14"/>
          <p:cNvGrpSpPr/>
          <p:nvPr/>
        </p:nvGrpSpPr>
        <p:grpSpPr>
          <a:xfrm>
            <a:off x="2167466" y="4778023"/>
            <a:ext cx="1382889" cy="1058333"/>
            <a:chOff x="973667" y="2525889"/>
            <a:chExt cx="1439333" cy="1058333"/>
          </a:xfrm>
        </p:grpSpPr>
        <p:sp>
          <p:nvSpPr>
            <p:cNvPr id="16" name="Rounded Rectangle 15"/>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7" name="Rectangle 16"/>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18" name="Rectangle 17"/>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Bellman Ford</a:t>
              </a:r>
            </a:p>
          </p:txBody>
        </p:sp>
      </p:grpSp>
      <p:cxnSp>
        <p:nvCxnSpPr>
          <p:cNvPr id="20" name="Straight Arrow Connector 19"/>
          <p:cNvCxnSpPr>
            <a:endCxn id="14" idx="1"/>
          </p:cNvCxnSpPr>
          <p:nvPr/>
        </p:nvCxnSpPr>
        <p:spPr bwMode="auto">
          <a:xfrm flipV="1">
            <a:off x="1453444" y="2571044"/>
            <a:ext cx="868745" cy="914400"/>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cxnSp>
        <p:nvCxnSpPr>
          <p:cNvPr id="21" name="Straight Arrow Connector 20"/>
          <p:cNvCxnSpPr>
            <a:stCxn id="8" idx="3"/>
          </p:cNvCxnSpPr>
          <p:nvPr/>
        </p:nvCxnSpPr>
        <p:spPr bwMode="auto">
          <a:xfrm>
            <a:off x="1683095" y="3730977"/>
            <a:ext cx="983905" cy="1137356"/>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sp>
        <p:nvSpPr>
          <p:cNvPr id="26" name="Freeform 25"/>
          <p:cNvSpPr/>
          <p:nvPr/>
        </p:nvSpPr>
        <p:spPr>
          <a:xfrm>
            <a:off x="3471333" y="2596444"/>
            <a:ext cx="707460" cy="2300111"/>
          </a:xfrm>
          <a:custGeom>
            <a:avLst/>
            <a:gdLst>
              <a:gd name="connsiteX0" fmla="*/ 70556 w 707460"/>
              <a:gd name="connsiteY0" fmla="*/ 0 h 2483555"/>
              <a:gd name="connsiteX1" fmla="*/ 691445 w 707460"/>
              <a:gd name="connsiteY1" fmla="*/ 635000 h 2483555"/>
              <a:gd name="connsiteX2" fmla="*/ 479778 w 707460"/>
              <a:gd name="connsiteY2" fmla="*/ 1651000 h 2483555"/>
              <a:gd name="connsiteX3" fmla="*/ 0 w 707460"/>
              <a:gd name="connsiteY3" fmla="*/ 2483555 h 2483555"/>
            </a:gdLst>
            <a:ahLst/>
            <a:cxnLst>
              <a:cxn ang="0">
                <a:pos x="connsiteX0" y="connsiteY0"/>
              </a:cxn>
              <a:cxn ang="0">
                <a:pos x="connsiteX1" y="connsiteY1"/>
              </a:cxn>
              <a:cxn ang="0">
                <a:pos x="connsiteX2" y="connsiteY2"/>
              </a:cxn>
              <a:cxn ang="0">
                <a:pos x="connsiteX3" y="connsiteY3"/>
              </a:cxn>
            </a:cxnLst>
            <a:rect l="l" t="t" r="r" b="b"/>
            <a:pathLst>
              <a:path w="707460" h="2483555">
                <a:moveTo>
                  <a:pt x="70556" y="0"/>
                </a:moveTo>
                <a:cubicBezTo>
                  <a:pt x="346898" y="179916"/>
                  <a:pt x="623241" y="359833"/>
                  <a:pt x="691445" y="635000"/>
                </a:cubicBezTo>
                <a:cubicBezTo>
                  <a:pt x="759649" y="910167"/>
                  <a:pt x="595019" y="1342908"/>
                  <a:pt x="479778" y="1651000"/>
                </a:cubicBezTo>
                <a:cubicBezTo>
                  <a:pt x="364537" y="1959092"/>
                  <a:pt x="0" y="2483555"/>
                  <a:pt x="0" y="2483555"/>
                </a:cubicBezTo>
              </a:path>
            </a:pathLst>
          </a:custGeom>
          <a:ln>
            <a:solidFill>
              <a:schemeClr val="accent6">
                <a:lumMod val="50000"/>
              </a:schemeClr>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7" name="Rectangle 26"/>
          <p:cNvSpPr/>
          <p:nvPr/>
        </p:nvSpPr>
        <p:spPr>
          <a:xfrm>
            <a:off x="1161215" y="1086611"/>
            <a:ext cx="2340154" cy="461665"/>
          </a:xfrm>
          <a:prstGeom prst="rect">
            <a:avLst/>
          </a:prstGeom>
        </p:spPr>
        <p:txBody>
          <a:bodyPr wrap="none">
            <a:spAutoFit/>
          </a:bodyPr>
          <a:lstStyle/>
          <a:p>
            <a:r>
              <a:rPr lang="en-US" baseline="0" dirty="0" smtClean="0"/>
              <a:t>Distance Vector</a:t>
            </a:r>
            <a:endParaRPr lang="en-US" baseline="0" dirty="0"/>
          </a:p>
        </p:txBody>
      </p:sp>
      <p:sp>
        <p:nvSpPr>
          <p:cNvPr id="28" name="Rounded Rectangle 27"/>
          <p:cNvSpPr/>
          <p:nvPr/>
        </p:nvSpPr>
        <p:spPr bwMode="auto">
          <a:xfrm>
            <a:off x="112889" y="1058333"/>
            <a:ext cx="4134555" cy="5094112"/>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49" name="Straight Connector 48"/>
          <p:cNvCxnSpPr>
            <a:stCxn id="7" idx="3"/>
          </p:cNvCxnSpPr>
          <p:nvPr/>
        </p:nvCxnSpPr>
        <p:spPr bwMode="auto">
          <a:xfrm flipV="1">
            <a:off x="1777999" y="3330222"/>
            <a:ext cx="649112" cy="61383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0" name="Straight Connector 49"/>
          <p:cNvCxnSpPr>
            <a:stCxn id="16" idx="0"/>
            <a:endCxn id="12" idx="2"/>
          </p:cNvCxnSpPr>
          <p:nvPr/>
        </p:nvCxnSpPr>
        <p:spPr bwMode="auto">
          <a:xfrm flipV="1">
            <a:off x="2858911" y="3313288"/>
            <a:ext cx="73377" cy="1464735"/>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3" name="Straight Connector 52"/>
          <p:cNvCxnSpPr/>
          <p:nvPr/>
        </p:nvCxnSpPr>
        <p:spPr bwMode="auto">
          <a:xfrm flipH="1" flipV="1">
            <a:off x="1820333" y="4303890"/>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grpSp>
        <p:nvGrpSpPr>
          <p:cNvPr id="34" name="Group 33"/>
          <p:cNvGrpSpPr/>
          <p:nvPr/>
        </p:nvGrpSpPr>
        <p:grpSpPr>
          <a:xfrm>
            <a:off x="4305686" y="1058333"/>
            <a:ext cx="4652047" cy="5105400"/>
            <a:chOff x="4305686" y="1058333"/>
            <a:chExt cx="4652047" cy="5105400"/>
          </a:xfrm>
        </p:grpSpPr>
        <p:pic>
          <p:nvPicPr>
            <p:cNvPr id="48" name="Picture 47"/>
            <p:cNvPicPr>
              <a:picLocks noChangeAspect="1"/>
            </p:cNvPicPr>
            <p:nvPr/>
          </p:nvPicPr>
          <p:blipFill rotWithShape="1">
            <a:blip r:embed="rId3"/>
            <a:srcRect l="22222" t="18889" r="20889" b="30222"/>
            <a:stretch/>
          </p:blipFill>
          <p:spPr>
            <a:xfrm>
              <a:off x="4936066" y="4132064"/>
              <a:ext cx="1608666" cy="1439002"/>
            </a:xfrm>
            <a:prstGeom prst="rect">
              <a:avLst/>
            </a:prstGeom>
          </p:spPr>
        </p:pic>
        <p:sp>
          <p:nvSpPr>
            <p:cNvPr id="52" name="Rounded Rectangle 51"/>
            <p:cNvSpPr/>
            <p:nvPr/>
          </p:nvSpPr>
          <p:spPr bwMode="auto">
            <a:xfrm>
              <a:off x="5105399" y="3104444"/>
              <a:ext cx="1382889" cy="1380065"/>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4" name="Rectangle 53"/>
            <p:cNvSpPr/>
            <p:nvPr/>
          </p:nvSpPr>
          <p:spPr bwMode="auto">
            <a:xfrm>
              <a:off x="5186744" y="3990621"/>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55" name="Rectangle 54"/>
            <p:cNvSpPr/>
            <p:nvPr/>
          </p:nvSpPr>
          <p:spPr bwMode="auto">
            <a:xfrm>
              <a:off x="5186745" y="3510842"/>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Distributed </a:t>
              </a:r>
              <a:b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br>
              <a: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Link State</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59" name="Rounded Rectangle 58"/>
            <p:cNvSpPr/>
            <p:nvPr/>
          </p:nvSpPr>
          <p:spPr bwMode="auto">
            <a:xfrm>
              <a:off x="6951132" y="1862667"/>
              <a:ext cx="1382889" cy="1461910"/>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0" name="Rectangle 59"/>
            <p:cNvSpPr/>
            <p:nvPr/>
          </p:nvSpPr>
          <p:spPr bwMode="auto">
            <a:xfrm>
              <a:off x="7032477" y="2830688"/>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1" name="Rectangle 60"/>
            <p:cNvSpPr/>
            <p:nvPr/>
          </p:nvSpPr>
          <p:spPr bwMode="auto">
            <a:xfrm>
              <a:off x="7032478" y="2322687"/>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a:t>
              </a: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
              </a:r>
              <a:b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b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Link State</a:t>
              </a:r>
              <a:endPar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endParaRPr>
            </a:p>
          </p:txBody>
        </p:sp>
        <p:sp>
          <p:nvSpPr>
            <p:cNvPr id="64" name="Rounded Rectangle 63"/>
            <p:cNvSpPr/>
            <p:nvPr/>
          </p:nvSpPr>
          <p:spPr bwMode="auto">
            <a:xfrm>
              <a:off x="6877755" y="4332111"/>
              <a:ext cx="1382889" cy="15155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5" name="Rectangle 64"/>
            <p:cNvSpPr/>
            <p:nvPr/>
          </p:nvSpPr>
          <p:spPr bwMode="auto">
            <a:xfrm>
              <a:off x="6959100" y="5353756"/>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6" name="Rectangle 65"/>
            <p:cNvSpPr/>
            <p:nvPr/>
          </p:nvSpPr>
          <p:spPr bwMode="auto">
            <a:xfrm>
              <a:off x="6959101" y="4859866"/>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a:t>
              </a: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
              </a:r>
              <a:b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b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Link State</a:t>
              </a:r>
              <a:endPar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endParaRPr>
            </a:p>
          </p:txBody>
        </p:sp>
        <p:cxnSp>
          <p:nvCxnSpPr>
            <p:cNvPr id="67" name="Straight Arrow Connector 66"/>
            <p:cNvCxnSpPr>
              <a:stCxn id="55" idx="3"/>
              <a:endCxn id="61" idx="1"/>
            </p:cNvCxnSpPr>
            <p:nvPr/>
          </p:nvCxnSpPr>
          <p:spPr bwMode="auto">
            <a:xfrm flipV="1">
              <a:off x="6393384" y="2554110"/>
              <a:ext cx="639094" cy="1188155"/>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cxnSp>
          <p:nvCxnSpPr>
            <p:cNvPr id="68" name="Straight Arrow Connector 67"/>
            <p:cNvCxnSpPr>
              <a:stCxn id="55" idx="3"/>
              <a:endCxn id="66" idx="1"/>
            </p:cNvCxnSpPr>
            <p:nvPr/>
          </p:nvCxnSpPr>
          <p:spPr bwMode="auto">
            <a:xfrm>
              <a:off x="6393384" y="3742265"/>
              <a:ext cx="565717" cy="1349024"/>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sp>
          <p:nvSpPr>
            <p:cNvPr id="71" name="Freeform 70"/>
            <p:cNvSpPr/>
            <p:nvPr/>
          </p:nvSpPr>
          <p:spPr>
            <a:xfrm>
              <a:off x="8181622" y="2607732"/>
              <a:ext cx="707460" cy="2500490"/>
            </a:xfrm>
            <a:custGeom>
              <a:avLst/>
              <a:gdLst>
                <a:gd name="connsiteX0" fmla="*/ 70556 w 707460"/>
                <a:gd name="connsiteY0" fmla="*/ 0 h 2483555"/>
                <a:gd name="connsiteX1" fmla="*/ 691445 w 707460"/>
                <a:gd name="connsiteY1" fmla="*/ 635000 h 2483555"/>
                <a:gd name="connsiteX2" fmla="*/ 479778 w 707460"/>
                <a:gd name="connsiteY2" fmla="*/ 1651000 h 2483555"/>
                <a:gd name="connsiteX3" fmla="*/ 0 w 707460"/>
                <a:gd name="connsiteY3" fmla="*/ 2483555 h 2483555"/>
              </a:gdLst>
              <a:ahLst/>
              <a:cxnLst>
                <a:cxn ang="0">
                  <a:pos x="connsiteX0" y="connsiteY0"/>
                </a:cxn>
                <a:cxn ang="0">
                  <a:pos x="connsiteX1" y="connsiteY1"/>
                </a:cxn>
                <a:cxn ang="0">
                  <a:pos x="connsiteX2" y="connsiteY2"/>
                </a:cxn>
                <a:cxn ang="0">
                  <a:pos x="connsiteX3" y="connsiteY3"/>
                </a:cxn>
              </a:cxnLst>
              <a:rect l="l" t="t" r="r" b="b"/>
              <a:pathLst>
                <a:path w="707460" h="2483555">
                  <a:moveTo>
                    <a:pt x="70556" y="0"/>
                  </a:moveTo>
                  <a:cubicBezTo>
                    <a:pt x="346898" y="179916"/>
                    <a:pt x="623241" y="359833"/>
                    <a:pt x="691445" y="635000"/>
                  </a:cubicBezTo>
                  <a:cubicBezTo>
                    <a:pt x="759649" y="910167"/>
                    <a:pt x="595019" y="1342908"/>
                    <a:pt x="479778" y="1651000"/>
                  </a:cubicBezTo>
                  <a:cubicBezTo>
                    <a:pt x="364537" y="1959092"/>
                    <a:pt x="0" y="2483555"/>
                    <a:pt x="0" y="2483555"/>
                  </a:cubicBezTo>
                </a:path>
              </a:pathLst>
            </a:custGeom>
            <a:ln>
              <a:solidFill>
                <a:schemeClr val="accent6">
                  <a:lumMod val="50000"/>
                </a:schemeClr>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72" name="Rectangle 71"/>
            <p:cNvSpPr/>
            <p:nvPr/>
          </p:nvSpPr>
          <p:spPr>
            <a:xfrm>
              <a:off x="6351279" y="1083788"/>
              <a:ext cx="1553430" cy="461665"/>
            </a:xfrm>
            <a:prstGeom prst="rect">
              <a:avLst/>
            </a:prstGeom>
          </p:spPr>
          <p:txBody>
            <a:bodyPr wrap="none">
              <a:spAutoFit/>
            </a:bodyPr>
            <a:lstStyle/>
            <a:p>
              <a:r>
                <a:rPr lang="en-US" baseline="0" dirty="0" smtClean="0"/>
                <a:t>Link State</a:t>
              </a:r>
              <a:endParaRPr lang="en-US" baseline="0" dirty="0"/>
            </a:p>
          </p:txBody>
        </p:sp>
        <p:sp>
          <p:nvSpPr>
            <p:cNvPr id="74" name="Rounded Rectangle 73"/>
            <p:cNvSpPr/>
            <p:nvPr/>
          </p:nvSpPr>
          <p:spPr bwMode="auto">
            <a:xfrm>
              <a:off x="4823178" y="1058333"/>
              <a:ext cx="4134555" cy="5105400"/>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77" name="Straight Connector 76"/>
            <p:cNvCxnSpPr>
              <a:stCxn id="52" idx="3"/>
            </p:cNvCxnSpPr>
            <p:nvPr/>
          </p:nvCxnSpPr>
          <p:spPr bwMode="auto">
            <a:xfrm flipV="1">
              <a:off x="6488288" y="3245556"/>
              <a:ext cx="539045" cy="548921"/>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8" name="Straight Connector 77"/>
            <p:cNvCxnSpPr>
              <a:stCxn id="64" idx="0"/>
              <a:endCxn id="59" idx="2"/>
            </p:cNvCxnSpPr>
            <p:nvPr/>
          </p:nvCxnSpPr>
          <p:spPr bwMode="auto">
            <a:xfrm flipV="1">
              <a:off x="7569200" y="3324577"/>
              <a:ext cx="73377" cy="1007534"/>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9" name="Straight Connector 78"/>
            <p:cNvCxnSpPr/>
            <p:nvPr/>
          </p:nvCxnSpPr>
          <p:spPr bwMode="auto">
            <a:xfrm flipH="1" flipV="1">
              <a:off x="6530622" y="4315178"/>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sp>
          <p:nvSpPr>
            <p:cNvPr id="80" name="Rectangle 79"/>
            <p:cNvSpPr/>
            <p:nvPr/>
          </p:nvSpPr>
          <p:spPr bwMode="auto">
            <a:xfrm>
              <a:off x="5198033" y="3197575"/>
              <a:ext cx="1206639" cy="287869"/>
            </a:xfrm>
            <a:prstGeom prst="rect">
              <a:avLst/>
            </a:prstGeom>
            <a:solidFill>
              <a:schemeClr val="accent6">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eaLnBrk="0" hangingPunct="0"/>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Dijkstra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2" name="Rectangle 81"/>
            <p:cNvSpPr/>
            <p:nvPr/>
          </p:nvSpPr>
          <p:spPr bwMode="auto">
            <a:xfrm>
              <a:off x="7043766" y="1995308"/>
              <a:ext cx="1206639" cy="287869"/>
            </a:xfrm>
            <a:prstGeom prst="rect">
              <a:avLst/>
            </a:prstGeom>
            <a:solidFill>
              <a:schemeClr val="accent6">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eaLnBrk="0" hangingPunct="0"/>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Dijkstra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3" name="Rectangle 82"/>
            <p:cNvSpPr/>
            <p:nvPr/>
          </p:nvSpPr>
          <p:spPr bwMode="auto">
            <a:xfrm>
              <a:off x="6959100" y="4521197"/>
              <a:ext cx="1206639" cy="287869"/>
            </a:xfrm>
            <a:prstGeom prst="rect">
              <a:avLst/>
            </a:prstGeom>
            <a:solidFill>
              <a:schemeClr val="accent6">
                <a:lumMod val="50000"/>
              </a:schemeClr>
            </a:solidFill>
            <a:ln w="9525" cap="flat" cmpd="sng" algn="ctr">
              <a:solidFill>
                <a:srgbClr val="660066"/>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33" name="Right Arrow 32"/>
            <p:cNvSpPr/>
            <p:nvPr/>
          </p:nvSpPr>
          <p:spPr bwMode="auto">
            <a:xfrm>
              <a:off x="4305686" y="3400778"/>
              <a:ext cx="479778" cy="484632"/>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8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5</a:t>
            </a:fld>
            <a:endParaRPr lang="en-US" dirty="0">
              <a:solidFill>
                <a:schemeClr val="bg2"/>
              </a:solidFill>
            </a:endParaRPr>
          </a:p>
        </p:txBody>
      </p:sp>
    </p:spTree>
    <p:extLst>
      <p:ext uri="{BB962C8B-B14F-4D97-AF65-F5344CB8AC3E}">
        <p14:creationId xmlns:p14="http://schemas.microsoft.com/office/powerpoint/2010/main" val="19777044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An Evolution View of </a:t>
            </a:r>
            <a:r>
              <a:rPr lang="en-US" sz="2800" dirty="0" err="1" smtClean="0"/>
              <a:t>Intradomain</a:t>
            </a:r>
            <a:r>
              <a:rPr lang="en-US" sz="2800" dirty="0" smtClean="0"/>
              <a:t> Routing Toward SDN</a:t>
            </a:r>
            <a:endParaRPr lang="en-US" sz="2800" dirty="0"/>
          </a:p>
        </p:txBody>
      </p:sp>
      <p:pic>
        <p:nvPicPr>
          <p:cNvPr id="48" name="Picture 47"/>
          <p:cNvPicPr>
            <a:picLocks noChangeAspect="1"/>
          </p:cNvPicPr>
          <p:nvPr/>
        </p:nvPicPr>
        <p:blipFill rotWithShape="1">
          <a:blip r:embed="rId3"/>
          <a:srcRect l="22222" t="18889" r="20889" b="30222"/>
          <a:stretch/>
        </p:blipFill>
        <p:spPr>
          <a:xfrm>
            <a:off x="194734" y="4146176"/>
            <a:ext cx="1608666" cy="1439002"/>
          </a:xfrm>
          <a:prstGeom prst="rect">
            <a:avLst/>
          </a:prstGeom>
        </p:spPr>
      </p:pic>
      <p:sp>
        <p:nvSpPr>
          <p:cNvPr id="52" name="Rounded Rectangle 51"/>
          <p:cNvSpPr/>
          <p:nvPr/>
        </p:nvSpPr>
        <p:spPr bwMode="auto">
          <a:xfrm>
            <a:off x="364067" y="3118556"/>
            <a:ext cx="1382889" cy="1380065"/>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4" name="Rectangle 53"/>
          <p:cNvSpPr/>
          <p:nvPr/>
        </p:nvSpPr>
        <p:spPr bwMode="auto">
          <a:xfrm>
            <a:off x="445412" y="4004733"/>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55" name="Rectangle 54"/>
          <p:cNvSpPr/>
          <p:nvPr/>
        </p:nvSpPr>
        <p:spPr bwMode="auto">
          <a:xfrm>
            <a:off x="445413" y="3524954"/>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Distributed </a:t>
            </a:r>
            <a:b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br>
            <a:r>
              <a:rPr lang="en-US" sz="12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Link State</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59" name="Rounded Rectangle 58"/>
          <p:cNvSpPr/>
          <p:nvPr/>
        </p:nvSpPr>
        <p:spPr bwMode="auto">
          <a:xfrm>
            <a:off x="2209800" y="1876779"/>
            <a:ext cx="1382889" cy="1461910"/>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0" name="Rectangle 59"/>
          <p:cNvSpPr/>
          <p:nvPr/>
        </p:nvSpPr>
        <p:spPr bwMode="auto">
          <a:xfrm>
            <a:off x="2291145" y="2844800"/>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1" name="Rectangle 60"/>
          <p:cNvSpPr/>
          <p:nvPr/>
        </p:nvSpPr>
        <p:spPr bwMode="auto">
          <a:xfrm>
            <a:off x="2291146" y="2336799"/>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a:t>
            </a: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
            </a:r>
            <a:b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b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Link State</a:t>
            </a:r>
            <a:endPar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endParaRPr>
          </a:p>
        </p:txBody>
      </p:sp>
      <p:sp>
        <p:nvSpPr>
          <p:cNvPr id="64" name="Rounded Rectangle 63"/>
          <p:cNvSpPr/>
          <p:nvPr/>
        </p:nvSpPr>
        <p:spPr bwMode="auto">
          <a:xfrm>
            <a:off x="2136423" y="4346223"/>
            <a:ext cx="1382889" cy="15155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5" name="Rectangle 64"/>
          <p:cNvSpPr/>
          <p:nvPr/>
        </p:nvSpPr>
        <p:spPr bwMode="auto">
          <a:xfrm>
            <a:off x="2217768" y="5367868"/>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6" name="Rectangle 65"/>
          <p:cNvSpPr/>
          <p:nvPr/>
        </p:nvSpPr>
        <p:spPr bwMode="auto">
          <a:xfrm>
            <a:off x="2217769" y="4873978"/>
            <a:ext cx="120663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Distributed </a:t>
            </a: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
            </a:r>
            <a:b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br>
            <a:r>
              <a:rPr lang="en-US" sz="12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Link State</a:t>
            </a:r>
            <a:endParaRPr lang="en-US" sz="12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endParaRPr>
          </a:p>
        </p:txBody>
      </p:sp>
      <p:cxnSp>
        <p:nvCxnSpPr>
          <p:cNvPr id="67" name="Straight Arrow Connector 66"/>
          <p:cNvCxnSpPr>
            <a:stCxn id="55" idx="3"/>
            <a:endCxn id="61" idx="1"/>
          </p:cNvCxnSpPr>
          <p:nvPr/>
        </p:nvCxnSpPr>
        <p:spPr bwMode="auto">
          <a:xfrm flipV="1">
            <a:off x="1652052" y="2568222"/>
            <a:ext cx="639094" cy="1188155"/>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cxnSp>
        <p:nvCxnSpPr>
          <p:cNvPr id="68" name="Straight Arrow Connector 67"/>
          <p:cNvCxnSpPr>
            <a:stCxn id="55" idx="3"/>
            <a:endCxn id="66" idx="1"/>
          </p:cNvCxnSpPr>
          <p:nvPr/>
        </p:nvCxnSpPr>
        <p:spPr bwMode="auto">
          <a:xfrm>
            <a:off x="1652052" y="3756377"/>
            <a:ext cx="565717" cy="1349024"/>
          </a:xfrm>
          <a:prstGeom prst="straightConnector1">
            <a:avLst/>
          </a:prstGeom>
          <a:solidFill>
            <a:schemeClr val="accent1"/>
          </a:solidFill>
          <a:ln w="9525" cap="flat" cmpd="sng" algn="ctr">
            <a:solidFill>
              <a:schemeClr val="accent6">
                <a:lumMod val="50000"/>
              </a:schemeClr>
            </a:solidFill>
            <a:prstDash val="solid"/>
            <a:round/>
            <a:headEnd type="triangle" w="lg" len="med"/>
            <a:tailEnd type="triangle" w="lg" len="med"/>
          </a:ln>
          <a:effectLst/>
        </p:spPr>
      </p:cxnSp>
      <p:sp>
        <p:nvSpPr>
          <p:cNvPr id="71" name="Freeform 70"/>
          <p:cNvSpPr/>
          <p:nvPr/>
        </p:nvSpPr>
        <p:spPr>
          <a:xfrm>
            <a:off x="3440290" y="2621844"/>
            <a:ext cx="707460" cy="2500490"/>
          </a:xfrm>
          <a:custGeom>
            <a:avLst/>
            <a:gdLst>
              <a:gd name="connsiteX0" fmla="*/ 70556 w 707460"/>
              <a:gd name="connsiteY0" fmla="*/ 0 h 2483555"/>
              <a:gd name="connsiteX1" fmla="*/ 691445 w 707460"/>
              <a:gd name="connsiteY1" fmla="*/ 635000 h 2483555"/>
              <a:gd name="connsiteX2" fmla="*/ 479778 w 707460"/>
              <a:gd name="connsiteY2" fmla="*/ 1651000 h 2483555"/>
              <a:gd name="connsiteX3" fmla="*/ 0 w 707460"/>
              <a:gd name="connsiteY3" fmla="*/ 2483555 h 2483555"/>
            </a:gdLst>
            <a:ahLst/>
            <a:cxnLst>
              <a:cxn ang="0">
                <a:pos x="connsiteX0" y="connsiteY0"/>
              </a:cxn>
              <a:cxn ang="0">
                <a:pos x="connsiteX1" y="connsiteY1"/>
              </a:cxn>
              <a:cxn ang="0">
                <a:pos x="connsiteX2" y="connsiteY2"/>
              </a:cxn>
              <a:cxn ang="0">
                <a:pos x="connsiteX3" y="connsiteY3"/>
              </a:cxn>
            </a:cxnLst>
            <a:rect l="l" t="t" r="r" b="b"/>
            <a:pathLst>
              <a:path w="707460" h="2483555">
                <a:moveTo>
                  <a:pt x="70556" y="0"/>
                </a:moveTo>
                <a:cubicBezTo>
                  <a:pt x="346898" y="179916"/>
                  <a:pt x="623241" y="359833"/>
                  <a:pt x="691445" y="635000"/>
                </a:cubicBezTo>
                <a:cubicBezTo>
                  <a:pt x="759649" y="910167"/>
                  <a:pt x="595019" y="1342908"/>
                  <a:pt x="479778" y="1651000"/>
                </a:cubicBezTo>
                <a:cubicBezTo>
                  <a:pt x="364537" y="1959092"/>
                  <a:pt x="0" y="2483555"/>
                  <a:pt x="0" y="2483555"/>
                </a:cubicBezTo>
              </a:path>
            </a:pathLst>
          </a:custGeom>
          <a:ln>
            <a:solidFill>
              <a:schemeClr val="accent6">
                <a:lumMod val="50000"/>
              </a:schemeClr>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72" name="Rectangle 71"/>
          <p:cNvSpPr/>
          <p:nvPr/>
        </p:nvSpPr>
        <p:spPr>
          <a:xfrm>
            <a:off x="1609947" y="1097900"/>
            <a:ext cx="1553430" cy="461665"/>
          </a:xfrm>
          <a:prstGeom prst="rect">
            <a:avLst/>
          </a:prstGeom>
        </p:spPr>
        <p:txBody>
          <a:bodyPr wrap="none">
            <a:spAutoFit/>
          </a:bodyPr>
          <a:lstStyle/>
          <a:p>
            <a:r>
              <a:rPr lang="en-US" baseline="0" dirty="0" smtClean="0"/>
              <a:t>Link State</a:t>
            </a:r>
            <a:endParaRPr lang="en-US" baseline="0" dirty="0"/>
          </a:p>
        </p:txBody>
      </p:sp>
      <p:sp>
        <p:nvSpPr>
          <p:cNvPr id="74" name="Rounded Rectangle 73"/>
          <p:cNvSpPr/>
          <p:nvPr/>
        </p:nvSpPr>
        <p:spPr bwMode="auto">
          <a:xfrm>
            <a:off x="81846" y="1072445"/>
            <a:ext cx="4134555" cy="5105400"/>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77" name="Straight Connector 76"/>
          <p:cNvCxnSpPr>
            <a:stCxn id="52" idx="3"/>
          </p:cNvCxnSpPr>
          <p:nvPr/>
        </p:nvCxnSpPr>
        <p:spPr bwMode="auto">
          <a:xfrm flipV="1">
            <a:off x="1746956" y="3259668"/>
            <a:ext cx="539045" cy="548921"/>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8" name="Straight Connector 77"/>
          <p:cNvCxnSpPr>
            <a:stCxn id="64" idx="0"/>
            <a:endCxn id="59" idx="2"/>
          </p:cNvCxnSpPr>
          <p:nvPr/>
        </p:nvCxnSpPr>
        <p:spPr bwMode="auto">
          <a:xfrm flipV="1">
            <a:off x="2827868" y="3338689"/>
            <a:ext cx="73377" cy="1007534"/>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9" name="Straight Connector 78"/>
          <p:cNvCxnSpPr/>
          <p:nvPr/>
        </p:nvCxnSpPr>
        <p:spPr bwMode="auto">
          <a:xfrm flipH="1" flipV="1">
            <a:off x="1789290" y="4329290"/>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sp>
        <p:nvSpPr>
          <p:cNvPr id="80" name="Rectangle 79"/>
          <p:cNvSpPr/>
          <p:nvPr/>
        </p:nvSpPr>
        <p:spPr bwMode="auto">
          <a:xfrm>
            <a:off x="456701" y="3211687"/>
            <a:ext cx="1206639" cy="287869"/>
          </a:xfrm>
          <a:prstGeom prst="rect">
            <a:avLst/>
          </a:prstGeom>
          <a:solidFill>
            <a:schemeClr val="accent6">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Dijkstra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2" name="Rectangle 81"/>
          <p:cNvSpPr/>
          <p:nvPr/>
        </p:nvSpPr>
        <p:spPr bwMode="auto">
          <a:xfrm>
            <a:off x="2302434" y="2009420"/>
            <a:ext cx="1206639" cy="287869"/>
          </a:xfrm>
          <a:prstGeom prst="rect">
            <a:avLst/>
          </a:prstGeom>
          <a:solidFill>
            <a:schemeClr val="accent6">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Dijkstra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3" name="Rectangle 82"/>
          <p:cNvSpPr/>
          <p:nvPr/>
        </p:nvSpPr>
        <p:spPr bwMode="auto">
          <a:xfrm>
            <a:off x="2217768" y="4535309"/>
            <a:ext cx="1206639" cy="287869"/>
          </a:xfrm>
          <a:prstGeom prst="rect">
            <a:avLst/>
          </a:prstGeom>
          <a:solidFill>
            <a:schemeClr val="accent6">
              <a:lumMod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2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Dijkstra</a:t>
            </a:r>
            <a:endParaRPr kumimoji="0" lang="en-US" sz="12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nvGrpSpPr>
          <p:cNvPr id="19" name="Group 18"/>
          <p:cNvGrpSpPr/>
          <p:nvPr/>
        </p:nvGrpSpPr>
        <p:grpSpPr>
          <a:xfrm>
            <a:off x="4319198" y="1069683"/>
            <a:ext cx="4694978" cy="5065832"/>
            <a:chOff x="4319198" y="1069683"/>
            <a:chExt cx="4694978" cy="5065832"/>
          </a:xfrm>
        </p:grpSpPr>
        <p:sp>
          <p:nvSpPr>
            <p:cNvPr id="33" name="Right Arrow 32"/>
            <p:cNvSpPr/>
            <p:nvPr/>
          </p:nvSpPr>
          <p:spPr bwMode="auto">
            <a:xfrm>
              <a:off x="4319198" y="3400778"/>
              <a:ext cx="479778" cy="484632"/>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pic>
          <p:nvPicPr>
            <p:cNvPr id="46" name="Picture 45"/>
            <p:cNvPicPr>
              <a:picLocks noChangeAspect="1"/>
            </p:cNvPicPr>
            <p:nvPr/>
          </p:nvPicPr>
          <p:blipFill rotWithShape="1">
            <a:blip r:embed="rId4"/>
            <a:srcRect l="7735" t="31769" r="4972" b="35773"/>
            <a:stretch/>
          </p:blipFill>
          <p:spPr>
            <a:xfrm>
              <a:off x="4981221" y="4205114"/>
              <a:ext cx="1806222" cy="537294"/>
            </a:xfrm>
            <a:prstGeom prst="rect">
              <a:avLst/>
            </a:prstGeom>
          </p:spPr>
        </p:pic>
        <p:grpSp>
          <p:nvGrpSpPr>
            <p:cNvPr id="47" name="Group 46"/>
            <p:cNvGrpSpPr/>
            <p:nvPr/>
          </p:nvGrpSpPr>
          <p:grpSpPr>
            <a:xfrm>
              <a:off x="5161842" y="3894669"/>
              <a:ext cx="1382889" cy="561622"/>
              <a:chOff x="973667" y="3022600"/>
              <a:chExt cx="1439333" cy="561622"/>
            </a:xfrm>
          </p:grpSpPr>
          <p:sp>
            <p:nvSpPr>
              <p:cNvPr id="51" name="Rounded Rectangle 50"/>
              <p:cNvSpPr/>
              <p:nvPr/>
            </p:nvSpPr>
            <p:spPr bwMode="auto">
              <a:xfrm>
                <a:off x="973667" y="3022600"/>
                <a:ext cx="1439333" cy="56162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6" name="Rectangle 55"/>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57" name="Rounded Rectangle 56"/>
            <p:cNvSpPr/>
            <p:nvPr/>
          </p:nvSpPr>
          <p:spPr bwMode="auto">
            <a:xfrm>
              <a:off x="6965242" y="2822224"/>
              <a:ext cx="1382889" cy="572911"/>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8" name="Rectangle 57"/>
            <p:cNvSpPr/>
            <p:nvPr/>
          </p:nvSpPr>
          <p:spPr bwMode="auto">
            <a:xfrm>
              <a:off x="7046587" y="2901247"/>
              <a:ext cx="120663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2" name="Rectangle 61"/>
            <p:cNvSpPr/>
            <p:nvPr/>
          </p:nvSpPr>
          <p:spPr bwMode="auto">
            <a:xfrm>
              <a:off x="5268587" y="1532468"/>
              <a:ext cx="3169856" cy="462845"/>
            </a:xfrm>
            <a:prstGeom prst="rect">
              <a:avLst/>
            </a:prstGeom>
            <a:solidFill>
              <a:schemeClr val="accent6">
                <a:lumMod val="50000"/>
              </a:schemeClr>
            </a:solidFill>
            <a:ln w="9525" cap="flat" cmpd="sng" algn="ctr">
              <a:solidFill>
                <a:srgbClr val="660066"/>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baseline="0" dirty="0"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Control</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nvGrpSpPr>
            <p:cNvPr id="63" name="Group 62"/>
            <p:cNvGrpSpPr/>
            <p:nvPr/>
          </p:nvGrpSpPr>
          <p:grpSpPr>
            <a:xfrm>
              <a:off x="6990642" y="5108226"/>
              <a:ext cx="1382889" cy="598312"/>
              <a:chOff x="973667" y="3000021"/>
              <a:chExt cx="1439333" cy="598312"/>
            </a:xfrm>
          </p:grpSpPr>
          <p:sp>
            <p:nvSpPr>
              <p:cNvPr id="69" name="Rounded Rectangle 68"/>
              <p:cNvSpPr/>
              <p:nvPr/>
            </p:nvSpPr>
            <p:spPr bwMode="auto">
              <a:xfrm>
                <a:off x="973667" y="3000021"/>
                <a:ext cx="1439333" cy="598312"/>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70" name="Rectangle 69"/>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Datapath</a:t>
                </a:r>
                <a:endParaRPr kumimoji="0" lang="en-US" sz="20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73" name="Rectangle 72"/>
            <p:cNvSpPr/>
            <p:nvPr/>
          </p:nvSpPr>
          <p:spPr>
            <a:xfrm>
              <a:off x="6323056" y="1069683"/>
              <a:ext cx="834483" cy="461665"/>
            </a:xfrm>
            <a:prstGeom prst="rect">
              <a:avLst/>
            </a:prstGeom>
          </p:spPr>
          <p:txBody>
            <a:bodyPr wrap="none">
              <a:spAutoFit/>
            </a:bodyPr>
            <a:lstStyle/>
            <a:p>
              <a:r>
                <a:rPr lang="en-US" baseline="0" dirty="0" smtClean="0"/>
                <a:t>SDN</a:t>
              </a:r>
              <a:endParaRPr lang="en-US" baseline="0" dirty="0"/>
            </a:p>
          </p:txBody>
        </p:sp>
        <p:sp>
          <p:nvSpPr>
            <p:cNvPr id="75" name="Rounded Rectangle 74"/>
            <p:cNvSpPr/>
            <p:nvPr/>
          </p:nvSpPr>
          <p:spPr bwMode="auto">
            <a:xfrm>
              <a:off x="4879621" y="1100667"/>
              <a:ext cx="4134555" cy="503484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76" name="Straight Arrow Connector 75"/>
            <p:cNvCxnSpPr/>
            <p:nvPr/>
          </p:nvCxnSpPr>
          <p:spPr bwMode="auto">
            <a:xfrm flipH="1" flipV="1">
              <a:off x="6194778" y="2525889"/>
              <a:ext cx="11284" cy="1351846"/>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cxnSp>
          <p:nvCxnSpPr>
            <p:cNvPr id="81" name="Straight Arrow Connector 80"/>
            <p:cNvCxnSpPr/>
            <p:nvPr/>
          </p:nvCxnSpPr>
          <p:spPr bwMode="auto">
            <a:xfrm flipV="1">
              <a:off x="7416800" y="2483556"/>
              <a:ext cx="19756" cy="338668"/>
            </a:xfrm>
            <a:prstGeom prst="straightConnector1">
              <a:avLst/>
            </a:prstGeom>
            <a:solidFill>
              <a:schemeClr val="accent1"/>
            </a:solidFill>
            <a:ln w="9525" cap="flat" cmpd="sng" algn="ctr">
              <a:solidFill>
                <a:srgbClr val="660066"/>
              </a:solidFill>
              <a:prstDash val="solid"/>
              <a:round/>
              <a:headEnd type="triangle" w="lg" len="med"/>
              <a:tailEnd type="triangle" w="lg" len="med"/>
            </a:ln>
            <a:effectLst/>
          </p:spPr>
        </p:cxnSp>
        <p:sp>
          <p:nvSpPr>
            <p:cNvPr id="84" name="Freeform 83"/>
            <p:cNvSpPr/>
            <p:nvPr/>
          </p:nvSpPr>
          <p:spPr>
            <a:xfrm>
              <a:off x="8325553" y="2257780"/>
              <a:ext cx="664641" cy="2822223"/>
            </a:xfrm>
            <a:custGeom>
              <a:avLst/>
              <a:gdLst>
                <a:gd name="connsiteX0" fmla="*/ 141111 w 664641"/>
                <a:gd name="connsiteY0" fmla="*/ 0 h 2822223"/>
                <a:gd name="connsiteX1" fmla="*/ 663222 w 664641"/>
                <a:gd name="connsiteY1" fmla="*/ 1608667 h 2822223"/>
                <a:gd name="connsiteX2" fmla="*/ 0 w 664641"/>
                <a:gd name="connsiteY2" fmla="*/ 2822223 h 2822223"/>
              </a:gdLst>
              <a:ahLst/>
              <a:cxnLst>
                <a:cxn ang="0">
                  <a:pos x="connsiteX0" y="connsiteY0"/>
                </a:cxn>
                <a:cxn ang="0">
                  <a:pos x="connsiteX1" y="connsiteY1"/>
                </a:cxn>
                <a:cxn ang="0">
                  <a:pos x="connsiteX2" y="connsiteY2"/>
                </a:cxn>
              </a:cxnLst>
              <a:rect l="l" t="t" r="r" b="b"/>
              <a:pathLst>
                <a:path w="664641" h="2822223">
                  <a:moveTo>
                    <a:pt x="141111" y="0"/>
                  </a:moveTo>
                  <a:cubicBezTo>
                    <a:pt x="413926" y="569148"/>
                    <a:pt x="686741" y="1138297"/>
                    <a:pt x="663222" y="1608667"/>
                  </a:cubicBezTo>
                  <a:cubicBezTo>
                    <a:pt x="639704" y="2079038"/>
                    <a:pt x="0" y="2822223"/>
                    <a:pt x="0" y="2822223"/>
                  </a:cubicBezTo>
                </a:path>
              </a:pathLst>
            </a:custGeom>
            <a:ln>
              <a:solidFill>
                <a:srgbClr val="660066"/>
              </a:solidFill>
              <a:headEnd type="triangle" w="lg" len="med"/>
              <a:tailEnd type="triangle" w="lg" len="med"/>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85" name="Straight Connector 84"/>
            <p:cNvCxnSpPr/>
            <p:nvPr/>
          </p:nvCxnSpPr>
          <p:spPr bwMode="auto">
            <a:xfrm flipV="1">
              <a:off x="6460065" y="3327403"/>
              <a:ext cx="649112" cy="61383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86" name="Straight Connector 85"/>
            <p:cNvCxnSpPr>
              <a:stCxn id="69" idx="0"/>
            </p:cNvCxnSpPr>
            <p:nvPr/>
          </p:nvCxnSpPr>
          <p:spPr bwMode="auto">
            <a:xfrm flipH="1" flipV="1">
              <a:off x="7642576" y="3366913"/>
              <a:ext cx="39511" cy="174131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87" name="Straight Connector 86"/>
            <p:cNvCxnSpPr/>
            <p:nvPr/>
          </p:nvCxnSpPr>
          <p:spPr bwMode="auto">
            <a:xfrm flipH="1" flipV="1">
              <a:off x="6530622" y="4230516"/>
              <a:ext cx="793044" cy="877709"/>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sp>
          <p:nvSpPr>
            <p:cNvPr id="88" name="Rectangle 87"/>
            <p:cNvSpPr/>
            <p:nvPr/>
          </p:nvSpPr>
          <p:spPr>
            <a:xfrm>
              <a:off x="4867386" y="2384837"/>
              <a:ext cx="1382410" cy="1200328"/>
            </a:xfrm>
            <a:prstGeom prst="rect">
              <a:avLst/>
            </a:prstGeom>
          </p:spPr>
          <p:txBody>
            <a:bodyPr wrap="none">
              <a:spAutoFit/>
            </a:bodyPr>
            <a:lstStyle/>
            <a:p>
              <a:pPr algn="r"/>
              <a:r>
                <a:rPr lang="en-US" baseline="0" dirty="0">
                  <a:solidFill>
                    <a:schemeClr val="accent6">
                      <a:lumMod val="50000"/>
                    </a:schemeClr>
                  </a:solidFill>
                </a:rPr>
                <a:t>s</a:t>
              </a:r>
              <a:r>
                <a:rPr lang="en-US" baseline="0" dirty="0" smtClean="0">
                  <a:solidFill>
                    <a:schemeClr val="accent6">
                      <a:lumMod val="50000"/>
                    </a:schemeClr>
                  </a:solidFill>
                </a:rPr>
                <a:t>tandard</a:t>
              </a:r>
              <a:br>
                <a:rPr lang="en-US" baseline="0" dirty="0" smtClean="0">
                  <a:solidFill>
                    <a:schemeClr val="accent6">
                      <a:lumMod val="50000"/>
                    </a:schemeClr>
                  </a:solidFill>
                </a:rPr>
              </a:br>
              <a:r>
                <a:rPr lang="en-US" baseline="0" dirty="0" smtClean="0">
                  <a:solidFill>
                    <a:schemeClr val="accent6">
                      <a:lumMod val="50000"/>
                    </a:schemeClr>
                  </a:solidFill>
                </a:rPr>
                <a:t>control</a:t>
              </a:r>
            </a:p>
            <a:p>
              <a:pPr algn="r"/>
              <a:r>
                <a:rPr lang="en-US" baseline="0" dirty="0" smtClean="0">
                  <a:solidFill>
                    <a:schemeClr val="accent6">
                      <a:lumMod val="50000"/>
                    </a:schemeClr>
                  </a:solidFill>
                </a:rPr>
                <a:t>protocol</a:t>
              </a:r>
              <a:endParaRPr lang="en-US" baseline="0" dirty="0">
                <a:solidFill>
                  <a:schemeClr val="accent6">
                    <a:lumMod val="50000"/>
                  </a:schemeClr>
                </a:solidFill>
              </a:endParaRPr>
            </a:p>
          </p:txBody>
        </p:sp>
        <p:pic>
          <p:nvPicPr>
            <p:cNvPr id="89" name="Picture 88"/>
            <p:cNvPicPr>
              <a:picLocks noChangeAspect="1"/>
            </p:cNvPicPr>
            <p:nvPr/>
          </p:nvPicPr>
          <p:blipFill>
            <a:blip r:embed="rId5"/>
            <a:stretch>
              <a:fillRect/>
            </a:stretch>
          </p:blipFill>
          <p:spPr>
            <a:xfrm>
              <a:off x="7634109" y="1214091"/>
              <a:ext cx="694267" cy="930800"/>
            </a:xfrm>
            <a:prstGeom prst="rect">
              <a:avLst/>
            </a:prstGeom>
          </p:spPr>
        </p:pic>
        <p:sp>
          <p:nvSpPr>
            <p:cNvPr id="90" name="Rectangle 89"/>
            <p:cNvSpPr/>
            <p:nvPr/>
          </p:nvSpPr>
          <p:spPr bwMode="auto">
            <a:xfrm>
              <a:off x="5265768" y="2037644"/>
              <a:ext cx="3158565"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lgn="ctr" eaLnBrk="0" hangingPunct="0"/>
              <a:r>
                <a:rPr lang="en-US" sz="2000" b="1" baseline="0" dirty="0" smtClean="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rPr>
                <a:t>Link State</a:t>
              </a:r>
              <a:endParaRPr lang="en-US" sz="2000" b="1" baseline="0" dirty="0">
                <a:solidFill>
                  <a:prstClr val="white"/>
                </a:solidFill>
                <a:effectLst>
                  <a:outerShdw blurRad="38100" dist="38100" dir="2700000" algn="tl">
                    <a:srgbClr val="000000">
                      <a:alpha val="43137"/>
                    </a:srgbClr>
                  </a:outerShdw>
                </a:effectLst>
                <a:latin typeface="Calibri"/>
                <a:ea typeface="ＭＳ Ｐゴシック" pitchFamily="-105" charset="-128"/>
                <a:cs typeface="ＭＳ Ｐゴシック" pitchFamily="-105" charset="-128"/>
              </a:endParaRPr>
            </a:p>
          </p:txBody>
        </p:sp>
      </p:grpSp>
      <p:sp>
        <p:nvSpPr>
          <p:cNvPr id="91"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6</a:t>
            </a:fld>
            <a:endParaRPr lang="en-US" dirty="0">
              <a:solidFill>
                <a:schemeClr val="bg2"/>
              </a:solidFill>
            </a:endParaRPr>
          </a:p>
        </p:txBody>
      </p:sp>
    </p:spTree>
    <p:extLst>
      <p:ext uri="{BB962C8B-B14F-4D97-AF65-F5344CB8AC3E}">
        <p14:creationId xmlns:p14="http://schemas.microsoft.com/office/powerpoint/2010/main" val="26040425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Why SDN (A “Defeatist” View)?</a:t>
            </a:r>
            <a:endParaRPr lang="en-US" sz="1400" dirty="0"/>
          </a:p>
        </p:txBody>
      </p:sp>
      <p:sp>
        <p:nvSpPr>
          <p:cNvPr id="3" name="Content Placeholder 2"/>
          <p:cNvSpPr>
            <a:spLocks noGrp="1"/>
          </p:cNvSpPr>
          <p:nvPr>
            <p:ph idx="1"/>
          </p:nvPr>
        </p:nvSpPr>
        <p:spPr>
          <a:xfrm>
            <a:off x="167746" y="1004713"/>
            <a:ext cx="8856662" cy="4493385"/>
          </a:xfrm>
        </p:spPr>
        <p:txBody>
          <a:bodyPr>
            <a:noAutofit/>
          </a:bodyPr>
          <a:lstStyle/>
          <a:p>
            <a:r>
              <a:rPr lang="en-US" altLang="ja-JP" sz="3600" dirty="0" smtClean="0">
                <a:ea typeface="ＭＳ Ｐゴシック" charset="0"/>
                <a:cs typeface="ＭＳ Ｐゴシック" charset="0"/>
              </a:rPr>
              <a:t>Distributed computing is hard, e.g.,</a:t>
            </a:r>
          </a:p>
          <a:p>
            <a:pPr lvl="1"/>
            <a:r>
              <a:rPr lang="en-US" altLang="ja-JP" dirty="0" smtClean="0">
                <a:ea typeface="ＭＳ Ｐゴシック" charset="0"/>
                <a:cs typeface="ＭＳ Ｐゴシック" charset="0"/>
              </a:rPr>
              <a:t>FLP Impossibility Theorem</a:t>
            </a:r>
          </a:p>
          <a:p>
            <a:pPr lvl="1"/>
            <a:r>
              <a:rPr lang="en-US" altLang="ja-JP" dirty="0" smtClean="0">
                <a:ea typeface="ＭＳ Ｐゴシック" charset="0"/>
                <a:cs typeface="ＭＳ Ｐゴシック" charset="0"/>
              </a:rPr>
              <a:t>Arrow’s Impossibility Theorem</a:t>
            </a:r>
          </a:p>
          <a:p>
            <a:pPr lvl="1"/>
            <a:endParaRPr lang="en-US" altLang="ja-JP" dirty="0">
              <a:ea typeface="ＭＳ Ｐゴシック" charset="0"/>
              <a:cs typeface="ＭＳ Ｐゴシック" charset="0"/>
            </a:endParaRPr>
          </a:p>
          <a:p>
            <a:r>
              <a:rPr lang="en-US" altLang="ja-JP" dirty="0" smtClean="0">
                <a:ea typeface="ＭＳ Ｐゴシック" charset="0"/>
                <a:cs typeface="ＭＳ Ｐゴシック" charset="0"/>
              </a:rPr>
              <a:t>Achieved good design for only some specific tasks (e.g., state distribution, leader election)</a:t>
            </a:r>
            <a:r>
              <a:rPr lang="en-US" altLang="ja-JP" dirty="0">
                <a:ea typeface="ＭＳ Ｐゴシック" charset="0"/>
                <a:cs typeface="ＭＳ Ｐゴシック" charset="0"/>
              </a:rPr>
              <a:t>.</a:t>
            </a:r>
            <a:r>
              <a:rPr lang="en-US" altLang="ja-JP" dirty="0" smtClean="0">
                <a:ea typeface="ＭＳ Ｐゴシック" charset="0"/>
                <a:cs typeface="ＭＳ Ｐゴシック" charset="0"/>
              </a:rPr>
              <a:t> Hence, one can consider SDN as a way of moving away from generic distributed computing, by focusing on utilizing the few well-understood primitives, in particular centralized state.</a:t>
            </a:r>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7</a:t>
            </a:fld>
            <a:endParaRPr lang="en-US" dirty="0">
              <a:solidFill>
                <a:schemeClr val="bg2"/>
              </a:solidFill>
            </a:endParaRPr>
          </a:p>
        </p:txBody>
      </p:sp>
    </p:spTree>
    <p:extLst>
      <p:ext uri="{BB962C8B-B14F-4D97-AF65-F5344CB8AC3E}">
        <p14:creationId xmlns:p14="http://schemas.microsoft.com/office/powerpoint/2010/main" val="32441726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What is SDN: a “</a:t>
            </a:r>
            <a:r>
              <a:rPr lang="en-US" sz="2800" dirty="0" err="1" smtClean="0"/>
              <a:t>Whitebox</a:t>
            </a:r>
            <a:r>
              <a:rPr lang="en-US" sz="2800" dirty="0" smtClean="0"/>
              <a:t>”/Programmable-Network View</a:t>
            </a:r>
            <a:endParaRPr lang="en-US" sz="2800" dirty="0"/>
          </a:p>
        </p:txBody>
      </p:sp>
      <p:sp>
        <p:nvSpPr>
          <p:cNvPr id="3" name="Content Placeholder 2"/>
          <p:cNvSpPr>
            <a:spLocks noGrp="1"/>
          </p:cNvSpPr>
          <p:nvPr>
            <p:ph idx="1"/>
          </p:nvPr>
        </p:nvSpPr>
        <p:spPr>
          <a:xfrm>
            <a:off x="125413" y="804333"/>
            <a:ext cx="8856662" cy="5520267"/>
          </a:xfrm>
        </p:spPr>
        <p:txBody>
          <a:bodyPr/>
          <a:lstStyle/>
          <a:p>
            <a:r>
              <a:rPr lang="en-US" sz="2400" dirty="0" smtClean="0"/>
              <a:t>Separation of switch hardware and software</a:t>
            </a:r>
            <a:endParaRPr lang="en-US" sz="2400" dirty="0"/>
          </a:p>
        </p:txBody>
      </p:sp>
      <p:sp>
        <p:nvSpPr>
          <p:cNvPr id="80"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8</a:t>
            </a:fld>
            <a:endParaRPr lang="en-US" dirty="0">
              <a:solidFill>
                <a:schemeClr val="bg2"/>
              </a:solidFill>
            </a:endParaRPr>
          </a:p>
        </p:txBody>
      </p:sp>
      <p:grpSp>
        <p:nvGrpSpPr>
          <p:cNvPr id="23" name="Group 22"/>
          <p:cNvGrpSpPr/>
          <p:nvPr/>
        </p:nvGrpSpPr>
        <p:grpSpPr>
          <a:xfrm>
            <a:off x="112889" y="1538168"/>
            <a:ext cx="4134555" cy="4952944"/>
            <a:chOff x="112889" y="1538168"/>
            <a:chExt cx="4134555" cy="4952944"/>
          </a:xfrm>
        </p:grpSpPr>
        <p:grpSp>
          <p:nvGrpSpPr>
            <p:cNvPr id="48" name="Group 47"/>
            <p:cNvGrpSpPr/>
            <p:nvPr/>
          </p:nvGrpSpPr>
          <p:grpSpPr>
            <a:xfrm>
              <a:off x="2128095" y="2494910"/>
              <a:ext cx="1585561" cy="1058333"/>
              <a:chOff x="973667" y="2525889"/>
              <a:chExt cx="1439333" cy="1058333"/>
            </a:xfrm>
          </p:grpSpPr>
          <p:sp>
            <p:nvSpPr>
              <p:cNvPr id="51" name="Rounded Rectangle 50"/>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2" name="Rectangle 51"/>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HardwareB</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54" name="Rectangle 53"/>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SoftwareB</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pic>
          <p:nvPicPr>
            <p:cNvPr id="5" name="Picture 4"/>
            <p:cNvPicPr>
              <a:picLocks noChangeAspect="1"/>
            </p:cNvPicPr>
            <p:nvPr/>
          </p:nvPicPr>
          <p:blipFill rotWithShape="1">
            <a:blip r:embed="rId3"/>
            <a:srcRect l="22222" t="18889" r="20889" b="30222"/>
            <a:stretch/>
          </p:blipFill>
          <p:spPr>
            <a:xfrm>
              <a:off x="225777" y="4459443"/>
              <a:ext cx="1608666" cy="1439002"/>
            </a:xfrm>
            <a:prstGeom prst="rect">
              <a:avLst/>
            </a:prstGeom>
          </p:spPr>
        </p:pic>
        <p:grpSp>
          <p:nvGrpSpPr>
            <p:cNvPr id="10" name="Group 9"/>
            <p:cNvGrpSpPr/>
            <p:nvPr/>
          </p:nvGrpSpPr>
          <p:grpSpPr>
            <a:xfrm>
              <a:off x="192438" y="3753555"/>
              <a:ext cx="1585561" cy="1058333"/>
              <a:chOff x="973667" y="2525889"/>
              <a:chExt cx="1439333" cy="1058333"/>
            </a:xfrm>
          </p:grpSpPr>
          <p:sp>
            <p:nvSpPr>
              <p:cNvPr id="7" name="Rounded Rectangle 6"/>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6" name="Rectangle 5"/>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HardwareA</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 name="Rectangle 7"/>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SoftwareA</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27" name="Rectangle 26"/>
            <p:cNvSpPr/>
            <p:nvPr/>
          </p:nvSpPr>
          <p:spPr>
            <a:xfrm>
              <a:off x="1372881" y="1538168"/>
              <a:ext cx="1610237" cy="461665"/>
            </a:xfrm>
            <a:prstGeom prst="rect">
              <a:avLst/>
            </a:prstGeom>
          </p:spPr>
          <p:txBody>
            <a:bodyPr wrap="none">
              <a:spAutoFit/>
            </a:bodyPr>
            <a:lstStyle/>
            <a:p>
              <a:r>
                <a:rPr lang="en-US" baseline="0" dirty="0" smtClean="0"/>
                <a:t>Traditional</a:t>
              </a:r>
              <a:endParaRPr lang="en-US" baseline="0" dirty="0"/>
            </a:p>
          </p:txBody>
        </p:sp>
        <p:sp>
          <p:nvSpPr>
            <p:cNvPr id="28" name="Rounded Rectangle 27"/>
            <p:cNvSpPr/>
            <p:nvPr/>
          </p:nvSpPr>
          <p:spPr bwMode="auto">
            <a:xfrm>
              <a:off x="112889" y="1566334"/>
              <a:ext cx="4134555" cy="492477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49" name="Straight Connector 48"/>
            <p:cNvCxnSpPr>
              <a:stCxn id="7" idx="3"/>
            </p:cNvCxnSpPr>
            <p:nvPr/>
          </p:nvCxnSpPr>
          <p:spPr bwMode="auto">
            <a:xfrm flipV="1">
              <a:off x="1777999" y="3578924"/>
              <a:ext cx="646717" cy="703798"/>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0" name="Straight Connector 49"/>
            <p:cNvCxnSpPr>
              <a:endCxn id="51" idx="2"/>
            </p:cNvCxnSpPr>
            <p:nvPr/>
          </p:nvCxnSpPr>
          <p:spPr bwMode="auto">
            <a:xfrm flipV="1">
              <a:off x="2858911" y="3553243"/>
              <a:ext cx="61965" cy="1563448"/>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53" name="Straight Connector 52"/>
            <p:cNvCxnSpPr/>
            <p:nvPr/>
          </p:nvCxnSpPr>
          <p:spPr bwMode="auto">
            <a:xfrm flipH="1" flipV="1">
              <a:off x="1820333" y="4642557"/>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grpSp>
          <p:nvGrpSpPr>
            <p:cNvPr id="55" name="Group 54"/>
            <p:cNvGrpSpPr/>
            <p:nvPr/>
          </p:nvGrpSpPr>
          <p:grpSpPr>
            <a:xfrm>
              <a:off x="2267665" y="5110225"/>
              <a:ext cx="1585561" cy="1058333"/>
              <a:chOff x="973667" y="2525889"/>
              <a:chExt cx="1439333" cy="1058333"/>
            </a:xfrm>
          </p:grpSpPr>
          <p:sp>
            <p:nvSpPr>
              <p:cNvPr id="57" name="Rounded Rectangle 56"/>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59" name="Rectangle 58"/>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HardwareC</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60" name="Rectangle 59"/>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SoftwareC</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grpSp>
        <p:nvGrpSpPr>
          <p:cNvPr id="63" name="Group 62"/>
          <p:cNvGrpSpPr/>
          <p:nvPr/>
        </p:nvGrpSpPr>
        <p:grpSpPr>
          <a:xfrm>
            <a:off x="4627211" y="1523807"/>
            <a:ext cx="4134555" cy="4952944"/>
            <a:chOff x="112889" y="1538168"/>
            <a:chExt cx="4134555" cy="4952944"/>
          </a:xfrm>
        </p:grpSpPr>
        <p:grpSp>
          <p:nvGrpSpPr>
            <p:cNvPr id="64" name="Group 63"/>
            <p:cNvGrpSpPr/>
            <p:nvPr/>
          </p:nvGrpSpPr>
          <p:grpSpPr>
            <a:xfrm>
              <a:off x="2128095" y="2494910"/>
              <a:ext cx="1585561" cy="1058333"/>
              <a:chOff x="973667" y="2525889"/>
              <a:chExt cx="1439333" cy="1058333"/>
            </a:xfrm>
          </p:grpSpPr>
          <p:sp>
            <p:nvSpPr>
              <p:cNvPr id="87" name="Rounded Rectangle 86"/>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88" name="Rectangle 87"/>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HardwareB</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9" name="Rectangle 88"/>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SoftwareC</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nvGrpSpPr>
            <p:cNvPr id="66" name="Group 65"/>
            <p:cNvGrpSpPr/>
            <p:nvPr/>
          </p:nvGrpSpPr>
          <p:grpSpPr>
            <a:xfrm>
              <a:off x="192438" y="3753555"/>
              <a:ext cx="1585561" cy="1058333"/>
              <a:chOff x="973667" y="2525889"/>
              <a:chExt cx="1439333" cy="1058333"/>
            </a:xfrm>
          </p:grpSpPr>
          <p:sp>
            <p:nvSpPr>
              <p:cNvPr id="84" name="Rounded Rectangle 83"/>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85" name="Rectangle 84"/>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HardwareA</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6" name="Rectangle 85"/>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SoftwareC</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sp>
          <p:nvSpPr>
            <p:cNvPr id="67" name="Rectangle 66"/>
            <p:cNvSpPr/>
            <p:nvPr/>
          </p:nvSpPr>
          <p:spPr>
            <a:xfrm>
              <a:off x="1372881" y="1538168"/>
              <a:ext cx="1467619" cy="461665"/>
            </a:xfrm>
            <a:prstGeom prst="rect">
              <a:avLst/>
            </a:prstGeom>
          </p:spPr>
          <p:txBody>
            <a:bodyPr wrap="none">
              <a:spAutoFit/>
            </a:bodyPr>
            <a:lstStyle/>
            <a:p>
              <a:r>
                <a:rPr lang="en-US" baseline="0" dirty="0" err="1" smtClean="0"/>
                <a:t>Whitebox</a:t>
              </a:r>
              <a:endParaRPr lang="en-US" baseline="0" dirty="0"/>
            </a:p>
          </p:txBody>
        </p:sp>
        <p:sp>
          <p:nvSpPr>
            <p:cNvPr id="68" name="Rounded Rectangle 67"/>
            <p:cNvSpPr/>
            <p:nvPr/>
          </p:nvSpPr>
          <p:spPr bwMode="auto">
            <a:xfrm>
              <a:off x="112889" y="1566334"/>
              <a:ext cx="4134555" cy="4924778"/>
            </a:xfrm>
            <a:prstGeom prst="roundRect">
              <a:avLst/>
            </a:prstGeom>
            <a:no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cxnSp>
          <p:nvCxnSpPr>
            <p:cNvPr id="71" name="Straight Connector 70"/>
            <p:cNvCxnSpPr>
              <a:stCxn id="84" idx="3"/>
            </p:cNvCxnSpPr>
            <p:nvPr/>
          </p:nvCxnSpPr>
          <p:spPr bwMode="auto">
            <a:xfrm flipV="1">
              <a:off x="1777999" y="3578924"/>
              <a:ext cx="646717" cy="703798"/>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2" name="Straight Connector 71"/>
            <p:cNvCxnSpPr>
              <a:endCxn id="87" idx="2"/>
            </p:cNvCxnSpPr>
            <p:nvPr/>
          </p:nvCxnSpPr>
          <p:spPr bwMode="auto">
            <a:xfrm flipV="1">
              <a:off x="2858911" y="3553243"/>
              <a:ext cx="61965" cy="1563448"/>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cxnSp>
          <p:nvCxnSpPr>
            <p:cNvPr id="74" name="Straight Connector 73"/>
            <p:cNvCxnSpPr/>
            <p:nvPr/>
          </p:nvCxnSpPr>
          <p:spPr bwMode="auto">
            <a:xfrm flipH="1" flipV="1">
              <a:off x="1820333" y="4642557"/>
              <a:ext cx="409223" cy="479776"/>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p:spPr>
        </p:cxnSp>
        <p:grpSp>
          <p:nvGrpSpPr>
            <p:cNvPr id="77" name="Group 76"/>
            <p:cNvGrpSpPr/>
            <p:nvPr/>
          </p:nvGrpSpPr>
          <p:grpSpPr>
            <a:xfrm>
              <a:off x="2267665" y="5110225"/>
              <a:ext cx="1585561" cy="1058333"/>
              <a:chOff x="973667" y="2525889"/>
              <a:chExt cx="1439333" cy="1058333"/>
            </a:xfrm>
          </p:grpSpPr>
          <p:sp>
            <p:nvSpPr>
              <p:cNvPr id="81" name="Rounded Rectangle 80"/>
              <p:cNvSpPr/>
              <p:nvPr/>
            </p:nvSpPr>
            <p:spPr bwMode="auto">
              <a:xfrm>
                <a:off x="973667" y="2525889"/>
                <a:ext cx="1439333" cy="1058333"/>
              </a:xfrm>
              <a:prstGeom prst="roundRect">
                <a:avLst/>
              </a:prstGeom>
              <a:solidFill>
                <a:schemeClr val="bg1"/>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82" name="Rectangle 81"/>
              <p:cNvSpPr/>
              <p:nvPr/>
            </p:nvSpPr>
            <p:spPr bwMode="auto">
              <a:xfrm>
                <a:off x="1058332" y="3090334"/>
                <a:ext cx="1255889" cy="437445"/>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HardwareA</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sp>
            <p:nvSpPr>
              <p:cNvPr id="83" name="Rectangle 82"/>
              <p:cNvSpPr/>
              <p:nvPr/>
            </p:nvSpPr>
            <p:spPr bwMode="auto">
              <a:xfrm>
                <a:off x="1058333" y="2610555"/>
                <a:ext cx="1255889" cy="462845"/>
              </a:xfrm>
              <a:prstGeom prst="rect">
                <a:avLst/>
              </a:prstGeom>
              <a:solidFill>
                <a:schemeClr val="accent6">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1800" b="1" baseline="0" dirty="0" err="1" smtClean="0">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rPr>
                  <a:t>SoftwareD</a:t>
                </a:r>
                <a:endParaRPr kumimoji="0" lang="en-US" sz="1800" b="1" i="0" u="none" strike="noStrike" cap="none" normalizeH="0" baseline="0" dirty="0">
                  <a:ln>
                    <a:noFill/>
                  </a:ln>
                  <a:solidFill>
                    <a:schemeClr val="bg1"/>
                  </a:solidFill>
                  <a:effectLst>
                    <a:outerShdw blurRad="38100" dist="38100" dir="2700000" algn="tl">
                      <a:srgbClr val="000000">
                        <a:alpha val="43137"/>
                      </a:srgbClr>
                    </a:outerShdw>
                  </a:effectLst>
                  <a:latin typeface="+mn-lt"/>
                  <a:ea typeface="ＭＳ Ｐゴシック" pitchFamily="-105" charset="-128"/>
                  <a:cs typeface="ＭＳ Ｐゴシック" pitchFamily="-105" charset="-128"/>
                </a:endParaRPr>
              </a:p>
            </p:txBody>
          </p:sp>
        </p:grpSp>
      </p:grpSp>
      <p:sp>
        <p:nvSpPr>
          <p:cNvPr id="42" name="Right Arrow 41"/>
          <p:cNvSpPr/>
          <p:nvPr/>
        </p:nvSpPr>
        <p:spPr bwMode="auto">
          <a:xfrm>
            <a:off x="4278662" y="3535878"/>
            <a:ext cx="355828" cy="463074"/>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Tree>
    <p:extLst>
      <p:ext uri="{BB962C8B-B14F-4D97-AF65-F5344CB8AC3E}">
        <p14:creationId xmlns:p14="http://schemas.microsoft.com/office/powerpoint/2010/main" val="222108866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Why SDN </a:t>
            </a:r>
            <a:r>
              <a:rPr lang="en-US" sz="2800" dirty="0" smtClean="0"/>
              <a:t>or More Programmable Networks?</a:t>
            </a:r>
            <a:endParaRPr lang="en-US" sz="1100" dirty="0"/>
          </a:p>
        </p:txBody>
      </p:sp>
      <p:sp>
        <p:nvSpPr>
          <p:cNvPr id="3" name="Content Placeholder 2"/>
          <p:cNvSpPr>
            <a:spLocks noGrp="1"/>
          </p:cNvSpPr>
          <p:nvPr>
            <p:ph idx="1"/>
          </p:nvPr>
        </p:nvSpPr>
        <p:spPr>
          <a:xfrm>
            <a:off x="399186" y="898828"/>
            <a:ext cx="8650879" cy="5405052"/>
          </a:xfrm>
        </p:spPr>
        <p:txBody>
          <a:bodyPr>
            <a:noAutofit/>
          </a:bodyPr>
          <a:lstStyle/>
          <a:p>
            <a:r>
              <a:rPr lang="en-US" altLang="ja-JP" dirty="0" smtClean="0">
                <a:ea typeface="ＭＳ Ｐゴシック" charset="0"/>
                <a:cs typeface="ＭＳ Ｐゴシック" charset="0"/>
              </a:rPr>
              <a:t>Modern networks contain increasingly more diverse types of equipment</a:t>
            </a:r>
          </a:p>
          <a:p>
            <a:endParaRPr lang="en-US" altLang="ja-JP" dirty="0">
              <a:ea typeface="ＭＳ Ｐゴシック" charset="0"/>
              <a:cs typeface="ＭＳ Ｐゴシック" charset="0"/>
            </a:endParaRPr>
          </a:p>
          <a:p>
            <a:endParaRPr lang="en-US" altLang="ja-JP" dirty="0" smtClean="0">
              <a:ea typeface="ＭＳ Ｐゴシック" charset="0"/>
              <a:cs typeface="ＭＳ Ｐゴシック" charset="0"/>
            </a:endParaRPr>
          </a:p>
          <a:p>
            <a:endParaRPr lang="en-US" altLang="ja-JP" dirty="0">
              <a:ea typeface="ＭＳ Ｐゴシック" charset="0"/>
              <a:cs typeface="ＭＳ Ｐゴシック" charset="0"/>
            </a:endParaRPr>
          </a:p>
          <a:p>
            <a:endParaRPr lang="en-US" altLang="ja-JP" dirty="0" smtClean="0">
              <a:ea typeface="ＭＳ Ｐゴシック" charset="0"/>
              <a:cs typeface="ＭＳ Ｐゴシック" charset="0"/>
            </a:endParaRPr>
          </a:p>
          <a:p>
            <a:pPr marL="0" indent="0">
              <a:buNone/>
            </a:pPr>
            <a:endParaRPr lang="en-US" altLang="ja-JP" dirty="0" smtClean="0">
              <a:ea typeface="ＭＳ Ｐゴシック" charset="0"/>
              <a:cs typeface="ＭＳ Ｐゴシック" charset="0"/>
            </a:endParaRPr>
          </a:p>
          <a:p>
            <a:r>
              <a:rPr lang="en-US" altLang="ja-JP" dirty="0" smtClean="0">
                <a:ea typeface="ＭＳ Ｐゴシック" charset="0"/>
                <a:cs typeface="ＭＳ Ｐゴシック" charset="0"/>
              </a:rPr>
              <a:t>In traditional settings, each type/vendor runs in its own hardware box</a:t>
            </a:r>
          </a:p>
          <a:p>
            <a:r>
              <a:rPr lang="en-US" altLang="ja-JP" dirty="0" smtClean="0">
                <a:ea typeface="ＭＳ Ｐゴシック" charset="0"/>
                <a:cs typeface="ＭＳ Ｐゴシック" charset="0"/>
              </a:rPr>
              <a:t>Substantial flexibility if more programmable nets</a:t>
            </a:r>
            <a:endParaRPr lang="en-US" altLang="ja-JP" sz="2400" dirty="0">
              <a:ea typeface="ＭＳ Ｐゴシック" charset="0"/>
              <a:cs typeface="ＭＳ Ｐゴシック" charset="0"/>
            </a:endParaRPr>
          </a:p>
          <a:p>
            <a:endParaRPr lang="en-US" altLang="ja-JP" sz="2400" dirty="0" smtClean="0">
              <a:ea typeface="ＭＳ Ｐゴシック" charset="0"/>
              <a:cs typeface="ＭＳ Ｐゴシック" charset="0"/>
            </a:endParaRPr>
          </a:p>
          <a:p>
            <a:endParaRPr lang="en-US" altLang="ja-JP" sz="2400" dirty="0">
              <a:ea typeface="ＭＳ Ｐゴシック" charset="0"/>
              <a:cs typeface="ＭＳ Ｐゴシック" charset="0"/>
            </a:endParaRPr>
          </a:p>
          <a:p>
            <a:endParaRPr lang="en-US" altLang="ja-JP" sz="2400" dirty="0" smtClean="0">
              <a:ea typeface="ＭＳ Ｐゴシック" charset="0"/>
              <a:cs typeface="ＭＳ Ｐゴシック" charset="0"/>
            </a:endParaRPr>
          </a:p>
          <a:p>
            <a:endParaRPr lang="en-US" altLang="ja-JP" sz="2400" dirty="0">
              <a:ea typeface="ＭＳ Ｐゴシック" charset="0"/>
              <a:cs typeface="ＭＳ Ｐゴシック" charset="0"/>
            </a:endParaRPr>
          </a:p>
          <a:p>
            <a:pPr marL="0" indent="0">
              <a:buNone/>
            </a:pPr>
            <a:r>
              <a:rPr lang="en-US" altLang="ja-JP" sz="2400" dirty="0">
                <a:ea typeface="ＭＳ Ｐゴシック" charset="0"/>
                <a:cs typeface="ＭＳ Ｐゴシック" charset="0"/>
              </a:rPr>
              <a:t/>
            </a:r>
            <a:br>
              <a:rPr lang="en-US" altLang="ja-JP" sz="2400" dirty="0">
                <a:ea typeface="ＭＳ Ｐゴシック" charset="0"/>
                <a:cs typeface="ＭＳ Ｐゴシック" charset="0"/>
              </a:rPr>
            </a:br>
            <a:endParaRPr lang="en-US" altLang="ja-JP" sz="2400" dirty="0">
              <a:ea typeface="ＭＳ Ｐゴシック" charset="0"/>
              <a:cs typeface="ＭＳ Ｐゴシック" charset="0"/>
            </a:endParaRPr>
          </a:p>
        </p:txBody>
      </p:sp>
      <p:pic>
        <p:nvPicPr>
          <p:cNvPr id="4" name="Picture 3"/>
          <p:cNvPicPr>
            <a:picLocks noChangeAspect="1"/>
          </p:cNvPicPr>
          <p:nvPr/>
        </p:nvPicPr>
        <p:blipFill>
          <a:blip r:embed="rId3"/>
          <a:stretch>
            <a:fillRect/>
          </a:stretch>
        </p:blipFill>
        <p:spPr>
          <a:xfrm>
            <a:off x="0" y="1878524"/>
            <a:ext cx="9144000" cy="2519368"/>
          </a:xfrm>
          <a:prstGeom prst="rect">
            <a:avLst/>
          </a:prstGeom>
        </p:spPr>
      </p:pic>
      <p:sp>
        <p:nvSpPr>
          <p:cNvPr id="5" name="Rectangle 4"/>
          <p:cNvSpPr/>
          <p:nvPr/>
        </p:nvSpPr>
        <p:spPr>
          <a:xfrm>
            <a:off x="601350" y="4599878"/>
            <a:ext cx="3168185" cy="307777"/>
          </a:xfrm>
          <a:prstGeom prst="rect">
            <a:avLst/>
          </a:prstGeom>
        </p:spPr>
        <p:txBody>
          <a:bodyPr wrap="none">
            <a:spAutoFit/>
          </a:bodyPr>
          <a:lstStyle/>
          <a:p>
            <a:r>
              <a:rPr lang="en-US" altLang="ja-JP" sz="1400" i="1" baseline="0" dirty="0" smtClean="0"/>
              <a:t>Source: [Sherry, et. al SIGCOMM’12]</a:t>
            </a:r>
            <a:endParaRPr lang="en-US" sz="1400" i="1" baseline="0" dirty="0"/>
          </a:p>
        </p:txBody>
      </p:sp>
      <p:sp>
        <p:nvSpPr>
          <p:cNvPr id="6" name="Rectangle 5"/>
          <p:cNvSpPr/>
          <p:nvPr/>
        </p:nvSpPr>
        <p:spPr>
          <a:xfrm>
            <a:off x="610556" y="4281174"/>
            <a:ext cx="7969333" cy="307777"/>
          </a:xfrm>
          <a:prstGeom prst="rect">
            <a:avLst/>
          </a:prstGeom>
        </p:spPr>
        <p:txBody>
          <a:bodyPr wrap="square">
            <a:spAutoFit/>
          </a:bodyPr>
          <a:lstStyle/>
          <a:p>
            <a:r>
              <a:rPr lang="en-US" sz="1400" baseline="0" dirty="0" smtClean="0"/>
              <a:t>Small: &lt;=1k hosts</a:t>
            </a:r>
            <a:r>
              <a:rPr lang="en-US" sz="1400" baseline="0" dirty="0"/>
              <a:t>;</a:t>
            </a:r>
            <a:r>
              <a:rPr lang="en-US" sz="1400" baseline="0" dirty="0" smtClean="0"/>
              <a:t> Medium: 1k</a:t>
            </a:r>
            <a:r>
              <a:rPr lang="en-US" sz="1400" baseline="0" dirty="0"/>
              <a:t>-</a:t>
            </a:r>
            <a:r>
              <a:rPr lang="en-US" sz="1400" baseline="0" dirty="0" smtClean="0"/>
              <a:t>10k; Large: 10k</a:t>
            </a:r>
            <a:r>
              <a:rPr lang="en-US" sz="1400" baseline="0" dirty="0"/>
              <a:t>-</a:t>
            </a:r>
            <a:r>
              <a:rPr lang="en-US" sz="1400" baseline="0" dirty="0" smtClean="0"/>
              <a:t>100k; Very Large: &gt;= 100k</a:t>
            </a:r>
            <a:endParaRPr lang="en-US" sz="1400" baseline="0" dirty="0"/>
          </a:p>
        </p:txBody>
      </p:sp>
      <p:sp>
        <p:nvSpPr>
          <p:cNvPr id="9"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9</a:t>
            </a:fld>
            <a:endParaRPr lang="en-US" dirty="0">
              <a:solidFill>
                <a:schemeClr val="bg2"/>
              </a:solidFill>
            </a:endParaRPr>
          </a:p>
        </p:txBody>
      </p:sp>
    </p:spTree>
    <p:extLst>
      <p:ext uri="{BB962C8B-B14F-4D97-AF65-F5344CB8AC3E}">
        <p14:creationId xmlns:p14="http://schemas.microsoft.com/office/powerpoint/2010/main" val="41029007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Blank Presenta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dimacs-2011-12-08-template.pot</Template>
  <TotalTime>12131</TotalTime>
  <Words>1889</Words>
  <Application>Microsoft Macintosh PowerPoint</Application>
  <PresentationFormat>On-screen Show (4:3)</PresentationFormat>
  <Paragraphs>356</Paragraphs>
  <Slides>36</Slides>
  <Notes>35</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Blank Presentation</vt:lpstr>
      <vt:lpstr>A Gentle Introduction to SDN</vt:lpstr>
      <vt:lpstr>Outline</vt:lpstr>
      <vt:lpstr>What is SDN?</vt:lpstr>
      <vt:lpstr>What is SDN: a “Main-Stream” View</vt:lpstr>
      <vt:lpstr>An Evolution View of Intradomain Routing Toward SDN</vt:lpstr>
      <vt:lpstr>An Evolution View of Intradomain Routing Toward SDN</vt:lpstr>
      <vt:lpstr>Why SDN (A “Defeatist” View)?</vt:lpstr>
      <vt:lpstr>What is SDN: a “Whitebox”/Programmable-Network View</vt:lpstr>
      <vt:lpstr>Why SDN or More Programmable Networks?</vt:lpstr>
      <vt:lpstr>Why SDN or More Programmable Networks?</vt:lpstr>
      <vt:lpstr>More Programmable Networks are a Well Recognized Trend</vt:lpstr>
      <vt:lpstr>What is SDN: A New  Control-Abstraction View</vt:lpstr>
      <vt:lpstr>Outline</vt:lpstr>
      <vt:lpstr>Increasing Interests (ODL as an Example)</vt:lpstr>
      <vt:lpstr>Almost Every Network Vendor has an SDN Architecture</vt:lpstr>
      <vt:lpstr>Some Main Current Use Cases of SDN</vt:lpstr>
      <vt:lpstr>Results of a User Survey</vt:lpstr>
      <vt:lpstr>State of Current (Open Source) Players</vt:lpstr>
      <vt:lpstr>Outline</vt:lpstr>
      <vt:lpstr>ONOS Architecture: Big Picture</vt:lpstr>
      <vt:lpstr>ONOS Architecture: Some Key Abstractions</vt:lpstr>
      <vt:lpstr>OpenDaylight Architecture: Big Picture</vt:lpstr>
      <vt:lpstr>OpenDaylight: Some Key Abstractions</vt:lpstr>
      <vt:lpstr>OpenDaylight: YANG Data Store</vt:lpstr>
      <vt:lpstr>Questions to Keep in Mind on Architecture</vt:lpstr>
      <vt:lpstr>Outline</vt:lpstr>
      <vt:lpstr>Current SDN Data Path Designs</vt:lpstr>
      <vt:lpstr>Key Datapath Question</vt:lpstr>
      <vt:lpstr>Outline</vt:lpstr>
      <vt:lpstr>Complexity of an SDN Program</vt:lpstr>
      <vt:lpstr>Question to Keep in Mind on SDN Programming</vt:lpstr>
      <vt:lpstr>SDN vs Inherent Complexity</vt:lpstr>
      <vt:lpstr>Outline</vt:lpstr>
      <vt:lpstr>Questions to Keep in Mind on SDN Programming</vt:lpstr>
      <vt:lpstr>Thank you and enjoy the rest of ADL!</vt:lpstr>
      <vt:lpstr>SDN Architecture (Wikipedia)</vt:lpstr>
    </vt:vector>
  </TitlesOfParts>
  <Manager/>
  <Company>Yale University</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Yale FBO Communications</dc:title>
  <dc:subject/>
  <dc:creator>Patrick J. Lynch</dc:creator>
  <cp:keywords/>
  <dc:description/>
  <cp:lastModifiedBy>Y. Richard Yang</cp:lastModifiedBy>
  <cp:revision>934</cp:revision>
  <cp:lastPrinted>2011-12-21T04:26:34Z</cp:lastPrinted>
  <dcterms:modified xsi:type="dcterms:W3CDTF">2015-11-30T15:52:26Z</dcterms:modified>
  <cp:category/>
</cp:coreProperties>
</file>